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
      <p:font typeface="Averag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7">
          <p15:clr>
            <a:srgbClr val="747775"/>
          </p15:clr>
        </p15:guide>
        <p15:guide id="2" pos="510">
          <p15:clr>
            <a:srgbClr val="747775"/>
          </p15:clr>
        </p15:guide>
        <p15:guide id="3" pos="2880">
          <p15:clr>
            <a:srgbClr val="747775"/>
          </p15:clr>
        </p15:guide>
        <p15:guide id="4" pos="29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7"/>
        <p:guide pos="510"/>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8ba72a01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8ba72a01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28c75e8c5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28c75e8c5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df3d7d5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df3d7d5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8ba72a0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28ba72a0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293349054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293349054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93349054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93349054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93349054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93349054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8b305516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28b305516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93349054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93349054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9334905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29334905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293349054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293349054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9334905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9334905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498a486c18638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498a486c18638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93349054c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93349054c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498a486c18638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498a486c18638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498a486c18638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498a486c18638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HarshTantak/Dynamic-Route-Optimization-and-Emission-Reduction---FedEX-Hackath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linkedin.com/in/sanyaasaxena17" TargetMode="External"/><Relationship Id="rId4" Type="http://schemas.openxmlformats.org/officeDocument/2006/relationships/hyperlink" Target="http://www.linkedin.com/in/sanyaasaxena17l" TargetMode="External"/><Relationship Id="rId5" Type="http://schemas.openxmlformats.org/officeDocument/2006/relationships/hyperlink" Target="http://www.linkedin.com/in/harsh-tantak-4097431b8" TargetMode="External"/><Relationship Id="rId6" Type="http://schemas.openxmlformats.org/officeDocument/2006/relationships/hyperlink" Target="https://www.linkedin.com/in/lawrence-monda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39275" y="730225"/>
            <a:ext cx="57048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Dynamic Route Optimization &amp; Emission Reduction</a:t>
            </a:r>
            <a:endParaRPr/>
          </a:p>
        </p:txBody>
      </p:sp>
      <p:sp>
        <p:nvSpPr>
          <p:cNvPr id="229" name="Google Shape;229;p17"/>
          <p:cNvSpPr txBox="1"/>
          <p:nvPr>
            <p:ph idx="1" type="subTitle"/>
          </p:nvPr>
        </p:nvSpPr>
        <p:spPr>
          <a:xfrm>
            <a:off x="4735975" y="3740050"/>
            <a:ext cx="4269900" cy="103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Github Repository :- </a:t>
            </a:r>
            <a:r>
              <a:rPr lang="en-GB" u="sng">
                <a:solidFill>
                  <a:schemeClr val="hlink"/>
                </a:solidFill>
                <a:hlinkClick r:id="rId3"/>
              </a:rPr>
              <a:t>https://github.com/HarshTantak/Dynamic-Route-Optimization-and-Emission-Reduction---FedEX-Hackathon</a:t>
            </a:r>
            <a:endParaRPr/>
          </a:p>
        </p:txBody>
      </p:sp>
      <p:sp>
        <p:nvSpPr>
          <p:cNvPr id="230" name="Google Shape;230;p17"/>
          <p:cNvSpPr txBox="1"/>
          <p:nvPr>
            <p:ph type="ctrTitle"/>
          </p:nvPr>
        </p:nvSpPr>
        <p:spPr>
          <a:xfrm>
            <a:off x="3515600" y="502050"/>
            <a:ext cx="4269900" cy="15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Problem Statement  :</a:t>
            </a:r>
            <a:endParaRPr sz="1500"/>
          </a:p>
        </p:txBody>
      </p:sp>
      <p:sp>
        <p:nvSpPr>
          <p:cNvPr id="231" name="Google Shape;231;p17"/>
          <p:cNvSpPr txBox="1"/>
          <p:nvPr/>
        </p:nvSpPr>
        <p:spPr>
          <a:xfrm>
            <a:off x="4715475" y="34364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Team name </a:t>
            </a:r>
            <a:r>
              <a:rPr lang="en-GB" sz="1300">
                <a:solidFill>
                  <a:schemeClr val="lt1"/>
                </a:solidFill>
                <a:latin typeface="Lato"/>
                <a:ea typeface="Lato"/>
                <a:cs typeface="Lato"/>
                <a:sym typeface="Lato"/>
              </a:rPr>
              <a:t> :- Likelihood Function</a:t>
            </a:r>
            <a:endParaRPr/>
          </a:p>
        </p:txBody>
      </p:sp>
      <p:sp>
        <p:nvSpPr>
          <p:cNvPr id="232" name="Google Shape;232;p17"/>
          <p:cNvSpPr txBox="1"/>
          <p:nvPr/>
        </p:nvSpPr>
        <p:spPr>
          <a:xfrm>
            <a:off x="152400" y="76200"/>
            <a:ext cx="4329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lt1"/>
                </a:solidFill>
                <a:latin typeface="Montserrat"/>
                <a:ea typeface="Montserrat"/>
                <a:cs typeface="Montserrat"/>
                <a:sym typeface="Montserrat"/>
              </a:rPr>
              <a:t>Entry for</a:t>
            </a:r>
            <a:endParaRPr sz="6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300">
                <a:solidFill>
                  <a:schemeClr val="lt1"/>
                </a:solidFill>
                <a:latin typeface="Montserrat"/>
                <a:ea typeface="Montserrat"/>
                <a:cs typeface="Montserrat"/>
                <a:sym typeface="Montserrat"/>
              </a:rPr>
              <a:t>FedEx Smart India Hackathon, </a:t>
            </a:r>
            <a:r>
              <a:rPr lang="en-GB" sz="1300">
                <a:solidFill>
                  <a:schemeClr val="lt1"/>
                </a:solidFill>
                <a:latin typeface="Montserrat"/>
                <a:ea typeface="Montserrat"/>
                <a:cs typeface="Montserrat"/>
                <a:sym typeface="Montserrat"/>
              </a:rPr>
              <a:t>IIT Madras</a:t>
            </a:r>
            <a:endParaRPr sz="13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idx="4294967295" type="body"/>
          </p:nvPr>
        </p:nvSpPr>
        <p:spPr>
          <a:xfrm>
            <a:off x="221700" y="987450"/>
            <a:ext cx="5568600" cy="3168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400" u="sng"/>
              <a:t>Gradient Boosting Regressor Algorithm:</a:t>
            </a:r>
            <a:endParaRPr b="1" sz="1400" u="sng"/>
          </a:p>
          <a:p>
            <a:pPr indent="-317500" lvl="0" marL="457200" rtl="0" algn="l">
              <a:spcBef>
                <a:spcPts val="1600"/>
              </a:spcBef>
              <a:spcAft>
                <a:spcPts val="0"/>
              </a:spcAft>
              <a:buSzPts val="1400"/>
              <a:buChar char="●"/>
            </a:pPr>
            <a:r>
              <a:rPr lang="en-GB" sz="1400"/>
              <a:t>Here we are using gradient boosting regressor algorithm to estimate the idle time for engine based on multiple features like traffic density , route distance , average speed.</a:t>
            </a:r>
            <a:endParaRPr sz="1400"/>
          </a:p>
          <a:p>
            <a:pPr indent="-317500" lvl="0" marL="457200" rtl="0" algn="l">
              <a:spcBef>
                <a:spcPts val="0"/>
              </a:spcBef>
              <a:spcAft>
                <a:spcPts val="0"/>
              </a:spcAft>
              <a:buSzPts val="1400"/>
              <a:buChar char="●"/>
            </a:pPr>
            <a:r>
              <a:rPr lang="en-GB" sz="1400"/>
              <a:t>After then we calculated idle time by using the below formula :</a:t>
            </a:r>
            <a:endParaRPr sz="1400"/>
          </a:p>
          <a:p>
            <a:pPr indent="0" lvl="0" marL="457200" rtl="0" algn="ctr">
              <a:spcBef>
                <a:spcPts val="1600"/>
              </a:spcBef>
              <a:spcAft>
                <a:spcPts val="0"/>
              </a:spcAft>
              <a:buNone/>
            </a:pPr>
            <a:r>
              <a:rPr b="1" lang="en-GB" sz="1400"/>
              <a:t>Ideal time= Travel time -(route distance /average speed)</a:t>
            </a:r>
            <a:endParaRPr b="1" sz="1400"/>
          </a:p>
          <a:p>
            <a:pPr indent="-317500" lvl="0" marL="457200" rtl="0" algn="l">
              <a:spcBef>
                <a:spcPts val="1600"/>
              </a:spcBef>
              <a:spcAft>
                <a:spcPts val="0"/>
              </a:spcAft>
              <a:buSzPts val="1400"/>
              <a:buChar char="●"/>
            </a:pPr>
            <a:r>
              <a:rPr lang="en-GB" sz="1400"/>
              <a:t>Model Training: </a:t>
            </a:r>
            <a:endParaRPr sz="1400"/>
          </a:p>
          <a:p>
            <a:pPr indent="-317500" lvl="0" marL="914400" rtl="0" algn="l">
              <a:spcBef>
                <a:spcPts val="0"/>
              </a:spcBef>
              <a:spcAft>
                <a:spcPts val="0"/>
              </a:spcAft>
              <a:buSzPts val="1400"/>
              <a:buAutoNum type="arabicPeriod"/>
            </a:pPr>
            <a:r>
              <a:rPr lang="en-GB" sz="1400"/>
              <a:t>Initialize by take the mean of the Target variable that is idle time </a:t>
            </a:r>
            <a:endParaRPr sz="1400"/>
          </a:p>
          <a:p>
            <a:pPr indent="-317500" lvl="0" marL="914400" rtl="0" algn="l">
              <a:spcBef>
                <a:spcPts val="0"/>
              </a:spcBef>
              <a:spcAft>
                <a:spcPts val="0"/>
              </a:spcAft>
              <a:buSzPts val="1400"/>
              <a:buAutoNum type="arabicPeriod"/>
            </a:pPr>
            <a:r>
              <a:rPr lang="en-GB" sz="1400"/>
              <a:t>Performing the residual difference </a:t>
            </a:r>
            <a:endParaRPr sz="1400"/>
          </a:p>
          <a:p>
            <a:pPr indent="-317500" lvl="0" marL="914400" rtl="0" algn="l">
              <a:spcBef>
                <a:spcPts val="0"/>
              </a:spcBef>
              <a:spcAft>
                <a:spcPts val="0"/>
              </a:spcAft>
              <a:buSzPts val="1400"/>
              <a:buAutoNum type="arabicPeriod"/>
            </a:pPr>
            <a:r>
              <a:rPr lang="en-GB" sz="1400"/>
              <a:t>Fit the </a:t>
            </a:r>
            <a:r>
              <a:rPr lang="en-GB" sz="1400"/>
              <a:t>decision</a:t>
            </a:r>
            <a:r>
              <a:rPr lang="en-GB" sz="1400"/>
              <a:t> trees to predict residuals and then add trees prediction to get the refined model . Iterate the process.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99" name="Google Shape;299;p26"/>
          <p:cNvSpPr txBox="1"/>
          <p:nvPr/>
        </p:nvSpPr>
        <p:spPr>
          <a:xfrm>
            <a:off x="1709275" y="361275"/>
            <a:ext cx="578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lt1"/>
                </a:solidFill>
                <a:latin typeface="Montserrat"/>
                <a:ea typeface="Montserrat"/>
                <a:cs typeface="Montserrat"/>
                <a:sym typeface="Montserrat"/>
              </a:rPr>
              <a:t>Reducing Idle Time For Engine :</a:t>
            </a:r>
            <a:endParaRPr/>
          </a:p>
        </p:txBody>
      </p:sp>
      <p:pic>
        <p:nvPicPr>
          <p:cNvPr id="300" name="Google Shape;300;p26"/>
          <p:cNvPicPr preferRelativeResize="0"/>
          <p:nvPr/>
        </p:nvPicPr>
        <p:blipFill>
          <a:blip r:embed="rId3">
            <a:alphaModFix/>
          </a:blip>
          <a:stretch>
            <a:fillRect/>
          </a:stretch>
        </p:blipFill>
        <p:spPr>
          <a:xfrm>
            <a:off x="5790300" y="1348550"/>
            <a:ext cx="3249300" cy="244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306" name="Google Shape;306;p27"/>
          <p:cNvSpPr txBox="1"/>
          <p:nvPr/>
        </p:nvSpPr>
        <p:spPr>
          <a:xfrm>
            <a:off x="1245400" y="1080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7" name="Google Shape;307;p27"/>
          <p:cNvSpPr txBox="1"/>
          <p:nvPr>
            <p:ph idx="1" type="body"/>
          </p:nvPr>
        </p:nvSpPr>
        <p:spPr>
          <a:xfrm>
            <a:off x="2030400" y="1027700"/>
            <a:ext cx="58773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Problem with CO2 emissions from cars is that they contribute significantly to global warming and climate change. CO2 is a greenhouse gas that traps heat in the atmosphere, leading to a rise in global temperature.</a:t>
            </a:r>
            <a:endParaRPr>
              <a:solidFill>
                <a:srgbClr val="FFFFFF"/>
              </a:solidFill>
            </a:endParaRPr>
          </a:p>
        </p:txBody>
      </p:sp>
      <p:sp>
        <p:nvSpPr>
          <p:cNvPr id="308" name="Google Shape;308;p27"/>
          <p:cNvSpPr txBox="1"/>
          <p:nvPr/>
        </p:nvSpPr>
        <p:spPr>
          <a:xfrm>
            <a:off x="1245400" y="19418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09" name="Google Shape;309;p27"/>
          <p:cNvSpPr txBox="1"/>
          <p:nvPr>
            <p:ph idx="1" type="body"/>
          </p:nvPr>
        </p:nvSpPr>
        <p:spPr>
          <a:xfrm>
            <a:off x="2030400" y="1941798"/>
            <a:ext cx="5877300" cy="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Combustion of fossil fuels in cars produces CO2, as well as other greenhouse gases and air pollutants, such </a:t>
            </a:r>
            <a:r>
              <a:rPr lang="en-GB">
                <a:solidFill>
                  <a:srgbClr val="FFFFFF"/>
                </a:solidFill>
              </a:rPr>
              <a:t>nitrogen</a:t>
            </a:r>
            <a:r>
              <a:rPr lang="en-GB">
                <a:solidFill>
                  <a:srgbClr val="FFFFFF"/>
                </a:solidFill>
              </a:rPr>
              <a:t> oxide and </a:t>
            </a:r>
            <a:r>
              <a:rPr lang="en-GB">
                <a:solidFill>
                  <a:srgbClr val="FFFFFF"/>
                </a:solidFill>
              </a:rPr>
              <a:t>particulate</a:t>
            </a:r>
            <a:r>
              <a:rPr lang="en-GB">
                <a:solidFill>
                  <a:srgbClr val="FFFFFF"/>
                </a:solidFill>
              </a:rPr>
              <a:t> matter.</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310" name="Google Shape;310;p27"/>
          <p:cNvSpPr txBox="1"/>
          <p:nvPr/>
        </p:nvSpPr>
        <p:spPr>
          <a:xfrm>
            <a:off x="1245400" y="26329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11" name="Google Shape;311;p27"/>
          <p:cNvSpPr txBox="1"/>
          <p:nvPr>
            <p:ph idx="1" type="body"/>
          </p:nvPr>
        </p:nvSpPr>
        <p:spPr>
          <a:xfrm>
            <a:off x="2030400" y="2632998"/>
            <a:ext cx="5877300" cy="6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Emissions not only contribute to climate change, but they also have negative impacts on air quality and public health.</a:t>
            </a:r>
            <a:endParaRPr>
              <a:solidFill>
                <a:srgbClr val="FFFFFF"/>
              </a:solidFill>
            </a:endParaRPr>
          </a:p>
        </p:txBody>
      </p:sp>
      <p:sp>
        <p:nvSpPr>
          <p:cNvPr id="312" name="Google Shape;312;p27"/>
          <p:cNvSpPr txBox="1"/>
          <p:nvPr/>
        </p:nvSpPr>
        <p:spPr>
          <a:xfrm>
            <a:off x="1245400" y="34417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313" name="Google Shape;313;p27"/>
          <p:cNvSpPr txBox="1"/>
          <p:nvPr>
            <p:ph idx="1" type="body"/>
          </p:nvPr>
        </p:nvSpPr>
        <p:spPr>
          <a:xfrm>
            <a:off x="2030400" y="4309398"/>
            <a:ext cx="5877300" cy="6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CO2 problem has </a:t>
            </a:r>
            <a:r>
              <a:rPr lang="en-GB">
                <a:solidFill>
                  <a:srgbClr val="FFFFFF"/>
                </a:solidFill>
              </a:rPr>
              <a:t>negative</a:t>
            </a:r>
            <a:r>
              <a:rPr lang="en-GB">
                <a:solidFill>
                  <a:srgbClr val="FFFFFF"/>
                </a:solidFill>
              </a:rPr>
              <a:t> impacts on human health, causing respiratory and cardiovascular diseases, among other health problems</a:t>
            </a:r>
            <a:endParaRPr>
              <a:solidFill>
                <a:srgbClr val="FFFFFF"/>
              </a:solidFill>
            </a:endParaRPr>
          </a:p>
        </p:txBody>
      </p:sp>
      <p:sp>
        <p:nvSpPr>
          <p:cNvPr id="314" name="Google Shape;314;p27"/>
          <p:cNvSpPr txBox="1"/>
          <p:nvPr/>
        </p:nvSpPr>
        <p:spPr>
          <a:xfrm>
            <a:off x="1245400" y="42505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315" name="Google Shape;315;p27"/>
          <p:cNvSpPr txBox="1"/>
          <p:nvPr>
            <p:ph idx="1" type="body"/>
          </p:nvPr>
        </p:nvSpPr>
        <p:spPr>
          <a:xfrm>
            <a:off x="2030400" y="3441798"/>
            <a:ext cx="5877300" cy="6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Rising global temperatures, melting ice caps, sea-level rise, changes in precipitation patterns, more frequent and severe weather events, and negative impacts on ecosystems and biodiversity</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Outcome:</a:t>
            </a:r>
            <a:endParaRPr/>
          </a:p>
        </p:txBody>
      </p:sp>
      <p:sp>
        <p:nvSpPr>
          <p:cNvPr id="321" name="Google Shape;321;p28"/>
          <p:cNvSpPr txBox="1"/>
          <p:nvPr>
            <p:ph idx="1" type="body"/>
          </p:nvPr>
        </p:nvSpPr>
        <p:spPr>
          <a:xfrm>
            <a:off x="1297500" y="898950"/>
            <a:ext cx="6610200" cy="4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Predict CO2 emissions from cars with Azure Machine Learning</a:t>
            </a:r>
            <a:endParaRPr>
              <a:solidFill>
                <a:srgbClr val="FFFFFF"/>
              </a:solidFill>
            </a:endParaRPr>
          </a:p>
        </p:txBody>
      </p:sp>
      <p:sp>
        <p:nvSpPr>
          <p:cNvPr id="322" name="Google Shape;322;p28"/>
          <p:cNvSpPr txBox="1"/>
          <p:nvPr>
            <p:ph idx="1" type="body"/>
          </p:nvPr>
        </p:nvSpPr>
        <p:spPr>
          <a:xfrm>
            <a:off x="1526250" y="1218550"/>
            <a:ext cx="6581400" cy="88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Predicting CO2 emissions from cars with Azure ML is to use a supervised learning algorithm, such as linear regression,and other regression model  to build a model that can predict CO2 emissions based on input features such as engine size, fuel type, and vehicle weight.</a:t>
            </a:r>
            <a:endParaRPr>
              <a:solidFill>
                <a:srgbClr val="FFFFFF"/>
              </a:solidFill>
            </a:endParaRPr>
          </a:p>
        </p:txBody>
      </p:sp>
      <p:sp>
        <p:nvSpPr>
          <p:cNvPr id="323" name="Google Shape;323;p28"/>
          <p:cNvSpPr txBox="1"/>
          <p:nvPr>
            <p:ph idx="1" type="body"/>
          </p:nvPr>
        </p:nvSpPr>
        <p:spPr>
          <a:xfrm>
            <a:off x="1297500" y="2199900"/>
            <a:ext cx="1080900" cy="4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Use Cases</a:t>
            </a:r>
            <a:endParaRPr>
              <a:solidFill>
                <a:srgbClr val="FFFFFF"/>
              </a:solidFill>
            </a:endParaRPr>
          </a:p>
        </p:txBody>
      </p:sp>
      <p:sp>
        <p:nvSpPr>
          <p:cNvPr id="324" name="Google Shape;324;p28"/>
          <p:cNvSpPr txBox="1"/>
          <p:nvPr>
            <p:ph idx="1" type="body"/>
          </p:nvPr>
        </p:nvSpPr>
        <p:spPr>
          <a:xfrm>
            <a:off x="1226000" y="2471950"/>
            <a:ext cx="7272300" cy="88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AutoNum type="arabicPeriod"/>
            </a:pPr>
            <a:r>
              <a:rPr lang="en-GB">
                <a:solidFill>
                  <a:srgbClr val="FFFFFF"/>
                </a:solidFill>
              </a:rPr>
              <a:t>Data preparation: Gather and preprocess a dataset of car features and corresponding CO2 emissions. This dataset could be obtained from public sources or collected internally. The dataset should be cleaned, formatted, and split into training and test sets.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Model training: Use Azure ML's automated machine learning capabilities or manually build and train a regression model using the training set. Evaluate the model's performance using metrics such as mean squared error or R-squared.</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Model deployment: Deploy the trained model as a web service on Azure ML. This service can then be used to make predictions on new data inputs.</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Monitoring and optimization: Monitor the performance of the deployed model and retrain it periodically to maintain accuracy. Additionally, consider optimizing the model by experimenting with different algorithms and hyperparameters.</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10689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AZURE MACHINE LEARNING COMPONENTS: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0" name="Google Shape;330;p29"/>
          <p:cNvSpPr txBox="1"/>
          <p:nvPr/>
        </p:nvSpPr>
        <p:spPr>
          <a:xfrm>
            <a:off x="896125" y="1553924"/>
            <a:ext cx="8259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800">
                <a:solidFill>
                  <a:srgbClr val="FFFFFF"/>
                </a:solidFill>
                <a:latin typeface="Roboto"/>
                <a:ea typeface="Roboto"/>
                <a:cs typeface="Roboto"/>
                <a:sym typeface="Roboto"/>
              </a:rPr>
              <a:t>WORKSPACE</a:t>
            </a:r>
            <a:endParaRPr b="1" sz="800">
              <a:solidFill>
                <a:srgbClr val="FFFFFF"/>
              </a:solidFill>
              <a:latin typeface="Roboto"/>
              <a:ea typeface="Roboto"/>
              <a:cs typeface="Roboto"/>
              <a:sym typeface="Roboto"/>
            </a:endParaRPr>
          </a:p>
        </p:txBody>
      </p:sp>
      <p:sp>
        <p:nvSpPr>
          <p:cNvPr id="331" name="Google Shape;331;p29"/>
          <p:cNvSpPr txBox="1"/>
          <p:nvPr/>
        </p:nvSpPr>
        <p:spPr>
          <a:xfrm>
            <a:off x="1076265" y="2860623"/>
            <a:ext cx="12210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Workspace is the central resource in Azure that holds your machine learning pipelines, and all related resources.</a:t>
            </a:r>
            <a:endParaRPr sz="800">
              <a:solidFill>
                <a:srgbClr val="FFFFFF"/>
              </a:solidFill>
              <a:latin typeface="Roboto"/>
              <a:ea typeface="Roboto"/>
              <a:cs typeface="Roboto"/>
              <a:sym typeface="Roboto"/>
            </a:endParaRPr>
          </a:p>
        </p:txBody>
      </p:sp>
      <p:sp>
        <p:nvSpPr>
          <p:cNvPr id="332" name="Google Shape;332;p29"/>
          <p:cNvSpPr txBox="1"/>
          <p:nvPr/>
        </p:nvSpPr>
        <p:spPr>
          <a:xfrm>
            <a:off x="2102499" y="1534844"/>
            <a:ext cx="8112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800">
                <a:solidFill>
                  <a:srgbClr val="FFFFFF"/>
                </a:solidFill>
                <a:latin typeface="Roboto"/>
                <a:ea typeface="Roboto"/>
                <a:cs typeface="Roboto"/>
                <a:sym typeface="Roboto"/>
              </a:rPr>
              <a:t>COMPUTES</a:t>
            </a:r>
            <a:endParaRPr b="1" sz="800">
              <a:solidFill>
                <a:srgbClr val="FFFFFF"/>
              </a:solidFill>
              <a:latin typeface="Roboto"/>
              <a:ea typeface="Roboto"/>
              <a:cs typeface="Roboto"/>
              <a:sym typeface="Roboto"/>
            </a:endParaRPr>
          </a:p>
        </p:txBody>
      </p:sp>
      <p:sp>
        <p:nvSpPr>
          <p:cNvPr id="333" name="Google Shape;333;p29"/>
          <p:cNvSpPr txBox="1"/>
          <p:nvPr/>
        </p:nvSpPr>
        <p:spPr>
          <a:xfrm>
            <a:off x="2294032" y="2860623"/>
            <a:ext cx="1189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Azure ML doesn't only manage models, it also provisions compute resources you can use to run them in training and inference mode.</a:t>
            </a:r>
            <a:endParaRPr sz="800">
              <a:solidFill>
                <a:srgbClr val="FFFFFF"/>
              </a:solidFill>
              <a:latin typeface="Roboto"/>
              <a:ea typeface="Roboto"/>
              <a:cs typeface="Roboto"/>
              <a:sym typeface="Roboto"/>
            </a:endParaRPr>
          </a:p>
        </p:txBody>
      </p:sp>
      <p:sp>
        <p:nvSpPr>
          <p:cNvPr id="334" name="Google Shape;334;p29"/>
          <p:cNvSpPr txBox="1"/>
          <p:nvPr/>
        </p:nvSpPr>
        <p:spPr>
          <a:xfrm>
            <a:off x="3419474" y="1534844"/>
            <a:ext cx="8112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rgbClr val="FFFFFF"/>
                </a:solidFill>
                <a:latin typeface="Roboto"/>
                <a:ea typeface="Roboto"/>
                <a:cs typeface="Roboto"/>
                <a:sym typeface="Roboto"/>
              </a:rPr>
              <a:t>DATASET</a:t>
            </a:r>
            <a:endParaRPr b="1" sz="800">
              <a:solidFill>
                <a:srgbClr val="FFFFFF"/>
              </a:solidFill>
              <a:latin typeface="Roboto"/>
              <a:ea typeface="Roboto"/>
              <a:cs typeface="Roboto"/>
              <a:sym typeface="Roboto"/>
            </a:endParaRPr>
          </a:p>
          <a:p>
            <a:pPr indent="0" lvl="0" marL="0" rtl="0" algn="l">
              <a:spcBef>
                <a:spcPts val="1600"/>
              </a:spcBef>
              <a:spcAft>
                <a:spcPts val="1600"/>
              </a:spcAft>
              <a:buNone/>
            </a:pPr>
            <a:r>
              <a:t/>
            </a:r>
            <a:endParaRPr b="1" sz="800">
              <a:solidFill>
                <a:srgbClr val="FFFFFF"/>
              </a:solidFill>
              <a:latin typeface="Roboto"/>
              <a:ea typeface="Roboto"/>
              <a:cs typeface="Roboto"/>
              <a:sym typeface="Roboto"/>
            </a:endParaRPr>
          </a:p>
        </p:txBody>
      </p:sp>
      <p:sp>
        <p:nvSpPr>
          <p:cNvPr id="335" name="Google Shape;335;p29"/>
          <p:cNvSpPr txBox="1"/>
          <p:nvPr/>
        </p:nvSpPr>
        <p:spPr>
          <a:xfrm>
            <a:off x="3477394" y="2860621"/>
            <a:ext cx="1189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Datasets make it easy to access and use your data.Azure ML creates references to your data, along with a copy of its metadata</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36" name="Google Shape;336;p29"/>
          <p:cNvSpPr txBox="1"/>
          <p:nvPr/>
        </p:nvSpPr>
        <p:spPr>
          <a:xfrm>
            <a:off x="4532717" y="1505000"/>
            <a:ext cx="7671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Roboto"/>
                <a:ea typeface="Roboto"/>
                <a:cs typeface="Roboto"/>
                <a:sym typeface="Roboto"/>
              </a:rPr>
              <a:t>PIPELINE</a:t>
            </a:r>
            <a:endParaRPr b="1" sz="800">
              <a:solidFill>
                <a:schemeClr val="lt1"/>
              </a:solidFill>
              <a:latin typeface="Roboto"/>
              <a:ea typeface="Roboto"/>
              <a:cs typeface="Roboto"/>
              <a:sym typeface="Roboto"/>
            </a:endParaRPr>
          </a:p>
          <a:p>
            <a:pPr indent="0" lvl="0" marL="0" rtl="0" algn="l">
              <a:spcBef>
                <a:spcPts val="1600"/>
              </a:spcBef>
              <a:spcAft>
                <a:spcPts val="1600"/>
              </a:spcAft>
              <a:buNone/>
            </a:pPr>
            <a:r>
              <a:t/>
            </a:r>
            <a:endParaRPr b="1" sz="800">
              <a:solidFill>
                <a:schemeClr val="lt1"/>
              </a:solidFill>
              <a:latin typeface="Roboto"/>
              <a:ea typeface="Roboto"/>
              <a:cs typeface="Roboto"/>
              <a:sym typeface="Roboto"/>
            </a:endParaRPr>
          </a:p>
        </p:txBody>
      </p:sp>
      <p:sp>
        <p:nvSpPr>
          <p:cNvPr id="337" name="Google Shape;337;p29"/>
          <p:cNvSpPr txBox="1"/>
          <p:nvPr/>
        </p:nvSpPr>
        <p:spPr>
          <a:xfrm>
            <a:off x="4663865" y="2860623"/>
            <a:ext cx="1189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Model is code that takes input and produces an output. A machine learning model typically involves algorithm, input dataset, and that affect how the algorithm generates outputs /predictions</a:t>
            </a:r>
            <a:endParaRPr sz="800">
              <a:solidFill>
                <a:schemeClr val="lt1"/>
              </a:solidFill>
              <a:latin typeface="Roboto"/>
              <a:ea typeface="Roboto"/>
              <a:cs typeface="Roboto"/>
              <a:sym typeface="Roboto"/>
            </a:endParaRPr>
          </a:p>
        </p:txBody>
      </p:sp>
      <p:sp>
        <p:nvSpPr>
          <p:cNvPr id="338" name="Google Shape;338;p29"/>
          <p:cNvSpPr txBox="1"/>
          <p:nvPr/>
        </p:nvSpPr>
        <p:spPr>
          <a:xfrm>
            <a:off x="5533888" y="1505000"/>
            <a:ext cx="9048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Roboto"/>
                <a:ea typeface="Roboto"/>
                <a:cs typeface="Roboto"/>
                <a:sym typeface="Roboto"/>
              </a:rPr>
              <a:t>SNAPSHOTS</a:t>
            </a:r>
            <a:endParaRPr b="1" sz="800">
              <a:solidFill>
                <a:schemeClr val="lt1"/>
              </a:solidFill>
              <a:latin typeface="Roboto"/>
              <a:ea typeface="Roboto"/>
              <a:cs typeface="Roboto"/>
              <a:sym typeface="Roboto"/>
            </a:endParaRPr>
          </a:p>
          <a:p>
            <a:pPr indent="0" lvl="0" marL="0" rtl="0" algn="l">
              <a:spcBef>
                <a:spcPts val="1600"/>
              </a:spcBef>
              <a:spcAft>
                <a:spcPts val="1600"/>
              </a:spcAft>
              <a:buNone/>
            </a:pPr>
            <a:r>
              <a:t/>
            </a:r>
            <a:endParaRPr b="1" sz="800">
              <a:solidFill>
                <a:schemeClr val="lt1"/>
              </a:solidFill>
              <a:latin typeface="Roboto"/>
              <a:ea typeface="Roboto"/>
              <a:cs typeface="Roboto"/>
              <a:sym typeface="Roboto"/>
            </a:endParaRPr>
          </a:p>
        </p:txBody>
      </p:sp>
      <p:sp>
        <p:nvSpPr>
          <p:cNvPr id="339" name="Google Shape;339;p29"/>
          <p:cNvSpPr txBox="1"/>
          <p:nvPr/>
        </p:nvSpPr>
        <p:spPr>
          <a:xfrm>
            <a:off x="5846814" y="2860623"/>
            <a:ext cx="1189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Azure ML takes the directory containing the training scripts, compresses it, and copies it to the compute target. The script is then run on one or more compute targets</a:t>
            </a:r>
            <a:endParaRPr sz="800">
              <a:solidFill>
                <a:schemeClr val="lt1"/>
              </a:solidFill>
              <a:latin typeface="Roboto"/>
              <a:ea typeface="Roboto"/>
              <a:cs typeface="Roboto"/>
              <a:sym typeface="Roboto"/>
            </a:endParaRPr>
          </a:p>
        </p:txBody>
      </p:sp>
      <p:sp>
        <p:nvSpPr>
          <p:cNvPr id="340" name="Google Shape;340;p29"/>
          <p:cNvSpPr txBox="1"/>
          <p:nvPr/>
        </p:nvSpPr>
        <p:spPr>
          <a:xfrm>
            <a:off x="6746072" y="1505000"/>
            <a:ext cx="8352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solidFill>
                  <a:schemeClr val="lt1"/>
                </a:solidFill>
                <a:latin typeface="Roboto"/>
                <a:ea typeface="Roboto"/>
                <a:cs typeface="Roboto"/>
                <a:sym typeface="Roboto"/>
              </a:rPr>
              <a:t>TRAINING WORKFLOW</a:t>
            </a:r>
            <a:endParaRPr b="1" sz="800">
              <a:solidFill>
                <a:schemeClr val="lt1"/>
              </a:solidFill>
              <a:latin typeface="Roboto"/>
              <a:ea typeface="Roboto"/>
              <a:cs typeface="Roboto"/>
              <a:sym typeface="Roboto"/>
            </a:endParaRPr>
          </a:p>
          <a:p>
            <a:pPr indent="0" lvl="0" marL="0" rtl="0" algn="l">
              <a:spcBef>
                <a:spcPts val="1600"/>
              </a:spcBef>
              <a:spcAft>
                <a:spcPts val="1600"/>
              </a:spcAft>
              <a:buNone/>
            </a:pPr>
            <a:r>
              <a:t/>
            </a:r>
            <a:endParaRPr b="1" sz="800">
              <a:solidFill>
                <a:schemeClr val="lt1"/>
              </a:solidFill>
              <a:latin typeface="Roboto"/>
              <a:ea typeface="Roboto"/>
              <a:cs typeface="Roboto"/>
              <a:sym typeface="Roboto"/>
            </a:endParaRPr>
          </a:p>
        </p:txBody>
      </p:sp>
      <p:sp>
        <p:nvSpPr>
          <p:cNvPr id="341" name="Google Shape;341;p29"/>
          <p:cNvSpPr txBox="1"/>
          <p:nvPr/>
        </p:nvSpPr>
        <p:spPr>
          <a:xfrm>
            <a:off x="7033685" y="2860623"/>
            <a:ext cx="11892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It can be helpful to understand how Azure Machine Learning operates and trains models behind the scenes</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cxnSp>
        <p:nvCxnSpPr>
          <p:cNvPr id="342" name="Google Shape;342;p29"/>
          <p:cNvCxnSpPr/>
          <p:nvPr/>
        </p:nvCxnSpPr>
        <p:spPr>
          <a:xfrm>
            <a:off x="1722128" y="1720001"/>
            <a:ext cx="668700" cy="807300"/>
          </a:xfrm>
          <a:prstGeom prst="straightConnector1">
            <a:avLst/>
          </a:prstGeom>
          <a:noFill/>
          <a:ln cap="flat" cmpd="sng" w="9525">
            <a:solidFill>
              <a:srgbClr val="FFFFFF"/>
            </a:solidFill>
            <a:prstDash val="solid"/>
            <a:round/>
            <a:headEnd len="med" w="med" type="none"/>
            <a:tailEnd len="med" w="med" type="none"/>
          </a:ln>
        </p:spPr>
      </p:cxnSp>
      <p:sp>
        <p:nvSpPr>
          <p:cNvPr id="343" name="Google Shape;343;p29"/>
          <p:cNvSpPr/>
          <p:nvPr/>
        </p:nvSpPr>
        <p:spPr>
          <a:xfrm flipH="1">
            <a:off x="1163638" y="2379251"/>
            <a:ext cx="1240200" cy="1566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44" name="Google Shape;344;p29"/>
          <p:cNvSpPr/>
          <p:nvPr/>
        </p:nvSpPr>
        <p:spPr>
          <a:xfrm>
            <a:off x="1163348" y="2552418"/>
            <a:ext cx="1240200" cy="1566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45" name="Google Shape;345;p29"/>
          <p:cNvCxnSpPr/>
          <p:nvPr/>
        </p:nvCxnSpPr>
        <p:spPr>
          <a:xfrm>
            <a:off x="2866637" y="1720001"/>
            <a:ext cx="668700" cy="807300"/>
          </a:xfrm>
          <a:prstGeom prst="straightConnector1">
            <a:avLst/>
          </a:prstGeom>
          <a:noFill/>
          <a:ln cap="flat" cmpd="sng" w="9525">
            <a:solidFill>
              <a:srgbClr val="FFFFFF"/>
            </a:solidFill>
            <a:prstDash val="solid"/>
            <a:round/>
            <a:headEnd len="med" w="med" type="none"/>
            <a:tailEnd len="med" w="med" type="none"/>
          </a:ln>
        </p:spPr>
      </p:cxnSp>
      <p:sp>
        <p:nvSpPr>
          <p:cNvPr id="346" name="Google Shape;346;p29"/>
          <p:cNvSpPr/>
          <p:nvPr/>
        </p:nvSpPr>
        <p:spPr>
          <a:xfrm flipH="1">
            <a:off x="2308147" y="2379251"/>
            <a:ext cx="1240200" cy="1566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47" name="Google Shape;347;p29"/>
          <p:cNvSpPr/>
          <p:nvPr/>
        </p:nvSpPr>
        <p:spPr>
          <a:xfrm>
            <a:off x="2307857" y="2552418"/>
            <a:ext cx="1240200" cy="1566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48" name="Google Shape;348;p29"/>
          <p:cNvCxnSpPr/>
          <p:nvPr/>
        </p:nvCxnSpPr>
        <p:spPr>
          <a:xfrm>
            <a:off x="4011721" y="1720001"/>
            <a:ext cx="668700" cy="807300"/>
          </a:xfrm>
          <a:prstGeom prst="straightConnector1">
            <a:avLst/>
          </a:prstGeom>
          <a:noFill/>
          <a:ln cap="flat" cmpd="sng" w="9525">
            <a:solidFill>
              <a:srgbClr val="FFFFFF"/>
            </a:solidFill>
            <a:prstDash val="solid"/>
            <a:round/>
            <a:headEnd len="med" w="med" type="none"/>
            <a:tailEnd len="med" w="med" type="none"/>
          </a:ln>
        </p:spPr>
      </p:cxnSp>
      <p:sp>
        <p:nvSpPr>
          <p:cNvPr id="349" name="Google Shape;349;p29"/>
          <p:cNvSpPr/>
          <p:nvPr/>
        </p:nvSpPr>
        <p:spPr>
          <a:xfrm flipH="1">
            <a:off x="3453231" y="2379251"/>
            <a:ext cx="1240200" cy="1566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0" name="Google Shape;350;p29"/>
          <p:cNvSpPr/>
          <p:nvPr/>
        </p:nvSpPr>
        <p:spPr>
          <a:xfrm>
            <a:off x="3452941" y="2552418"/>
            <a:ext cx="1240200" cy="1566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51" name="Google Shape;351;p29"/>
          <p:cNvCxnSpPr/>
          <p:nvPr/>
        </p:nvCxnSpPr>
        <p:spPr>
          <a:xfrm>
            <a:off x="5154040" y="1720001"/>
            <a:ext cx="668700" cy="807300"/>
          </a:xfrm>
          <a:prstGeom prst="straightConnector1">
            <a:avLst/>
          </a:prstGeom>
          <a:noFill/>
          <a:ln cap="flat" cmpd="sng" w="9525">
            <a:solidFill>
              <a:schemeClr val="accent3"/>
            </a:solidFill>
            <a:prstDash val="solid"/>
            <a:round/>
            <a:headEnd len="med" w="med" type="none"/>
            <a:tailEnd len="med" w="med" type="none"/>
          </a:ln>
        </p:spPr>
      </p:cxnSp>
      <p:sp>
        <p:nvSpPr>
          <p:cNvPr id="352" name="Google Shape;352;p29"/>
          <p:cNvSpPr/>
          <p:nvPr/>
        </p:nvSpPr>
        <p:spPr>
          <a:xfrm flipH="1">
            <a:off x="4595550" y="2379251"/>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3" name="Google Shape;353;p29"/>
          <p:cNvSpPr/>
          <p:nvPr/>
        </p:nvSpPr>
        <p:spPr>
          <a:xfrm>
            <a:off x="4595260" y="2552418"/>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54" name="Google Shape;354;p29"/>
          <p:cNvCxnSpPr/>
          <p:nvPr/>
        </p:nvCxnSpPr>
        <p:spPr>
          <a:xfrm>
            <a:off x="6292941" y="1720001"/>
            <a:ext cx="668700" cy="807300"/>
          </a:xfrm>
          <a:prstGeom prst="straightConnector1">
            <a:avLst/>
          </a:prstGeom>
          <a:noFill/>
          <a:ln cap="flat" cmpd="sng" w="9525">
            <a:solidFill>
              <a:schemeClr val="accent3"/>
            </a:solidFill>
            <a:prstDash val="solid"/>
            <a:round/>
            <a:headEnd len="med" w="med" type="none"/>
            <a:tailEnd len="med" w="med" type="none"/>
          </a:ln>
        </p:spPr>
      </p:cxnSp>
      <p:sp>
        <p:nvSpPr>
          <p:cNvPr id="355" name="Google Shape;355;p29"/>
          <p:cNvSpPr/>
          <p:nvPr/>
        </p:nvSpPr>
        <p:spPr>
          <a:xfrm flipH="1">
            <a:off x="5734451" y="2379251"/>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6" name="Google Shape;356;p29"/>
          <p:cNvSpPr/>
          <p:nvPr/>
        </p:nvSpPr>
        <p:spPr>
          <a:xfrm>
            <a:off x="5734161" y="2552418"/>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57" name="Google Shape;357;p29"/>
          <p:cNvCxnSpPr/>
          <p:nvPr/>
        </p:nvCxnSpPr>
        <p:spPr>
          <a:xfrm>
            <a:off x="7435633" y="1720001"/>
            <a:ext cx="668700" cy="807300"/>
          </a:xfrm>
          <a:prstGeom prst="straightConnector1">
            <a:avLst/>
          </a:prstGeom>
          <a:noFill/>
          <a:ln cap="flat" cmpd="sng" w="9525">
            <a:solidFill>
              <a:schemeClr val="accent3"/>
            </a:solidFill>
            <a:prstDash val="solid"/>
            <a:round/>
            <a:headEnd len="med" w="med" type="none"/>
            <a:tailEnd len="med" w="med" type="none"/>
          </a:ln>
        </p:spPr>
      </p:cxnSp>
      <p:sp>
        <p:nvSpPr>
          <p:cNvPr id="358" name="Google Shape;358;p29"/>
          <p:cNvSpPr/>
          <p:nvPr/>
        </p:nvSpPr>
        <p:spPr>
          <a:xfrm flipH="1">
            <a:off x="6877143" y="2379251"/>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9" name="Google Shape;359;p29"/>
          <p:cNvSpPr/>
          <p:nvPr/>
        </p:nvSpPr>
        <p:spPr>
          <a:xfrm>
            <a:off x="6876853" y="2552418"/>
            <a:ext cx="1240200" cy="1566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type="title"/>
          </p:nvPr>
        </p:nvSpPr>
        <p:spPr>
          <a:xfrm>
            <a:off x="2029500" y="247300"/>
            <a:ext cx="5085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ML MODEL for CARBON EMISSION :</a:t>
            </a:r>
            <a:endParaRPr sz="2000"/>
          </a:p>
        </p:txBody>
      </p:sp>
      <p:pic>
        <p:nvPicPr>
          <p:cNvPr id="365" name="Google Shape;365;p30"/>
          <p:cNvPicPr preferRelativeResize="0"/>
          <p:nvPr/>
        </p:nvPicPr>
        <p:blipFill>
          <a:blip r:embed="rId3">
            <a:alphaModFix/>
          </a:blip>
          <a:stretch>
            <a:fillRect/>
          </a:stretch>
        </p:blipFill>
        <p:spPr>
          <a:xfrm>
            <a:off x="2403425" y="883975"/>
            <a:ext cx="4181952" cy="4012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2228250" y="310800"/>
            <a:ext cx="46875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ML MODEL for CARBON EMISSION</a:t>
            </a:r>
            <a:endParaRPr sz="2000"/>
          </a:p>
        </p:txBody>
      </p:sp>
      <p:pic>
        <p:nvPicPr>
          <p:cNvPr id="371" name="Google Shape;371;p31"/>
          <p:cNvPicPr preferRelativeResize="0"/>
          <p:nvPr/>
        </p:nvPicPr>
        <p:blipFill>
          <a:blip r:embed="rId3">
            <a:alphaModFix/>
          </a:blip>
          <a:stretch>
            <a:fillRect/>
          </a:stretch>
        </p:blipFill>
        <p:spPr>
          <a:xfrm>
            <a:off x="1016025" y="1544375"/>
            <a:ext cx="7416749" cy="205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2"/>
          <p:cNvPicPr preferRelativeResize="0"/>
          <p:nvPr/>
        </p:nvPicPr>
        <p:blipFill>
          <a:blip r:embed="rId3">
            <a:alphaModFix/>
          </a:blip>
          <a:stretch>
            <a:fillRect/>
          </a:stretch>
        </p:blipFill>
        <p:spPr>
          <a:xfrm>
            <a:off x="141050" y="946150"/>
            <a:ext cx="2929699" cy="3117850"/>
          </a:xfrm>
          <a:prstGeom prst="rect">
            <a:avLst/>
          </a:prstGeom>
          <a:noFill/>
          <a:ln>
            <a:noFill/>
          </a:ln>
        </p:spPr>
      </p:pic>
      <p:sp>
        <p:nvSpPr>
          <p:cNvPr id="377" name="Google Shape;377;p32"/>
          <p:cNvSpPr txBox="1"/>
          <p:nvPr/>
        </p:nvSpPr>
        <p:spPr>
          <a:xfrm>
            <a:off x="1199000" y="145750"/>
            <a:ext cx="675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AUTOMATED </a:t>
            </a:r>
            <a:r>
              <a:rPr lang="en-GB" sz="2000">
                <a:solidFill>
                  <a:schemeClr val="lt1"/>
                </a:solidFill>
                <a:latin typeface="Montserrat"/>
                <a:ea typeface="Montserrat"/>
                <a:cs typeface="Montserrat"/>
                <a:sym typeface="Montserrat"/>
              </a:rPr>
              <a:t>ML MODEL for CARBON EMISSION :</a:t>
            </a:r>
            <a:endParaRPr sz="2000">
              <a:solidFill>
                <a:schemeClr val="lt1"/>
              </a:solidFill>
              <a:latin typeface="Montserrat"/>
              <a:ea typeface="Montserrat"/>
              <a:cs typeface="Montserrat"/>
              <a:sym typeface="Montserrat"/>
            </a:endParaRPr>
          </a:p>
        </p:txBody>
      </p:sp>
      <p:pic>
        <p:nvPicPr>
          <p:cNvPr id="378" name="Google Shape;378;p32"/>
          <p:cNvPicPr preferRelativeResize="0"/>
          <p:nvPr/>
        </p:nvPicPr>
        <p:blipFill>
          <a:blip r:embed="rId4">
            <a:alphaModFix/>
          </a:blip>
          <a:stretch>
            <a:fillRect/>
          </a:stretch>
        </p:blipFill>
        <p:spPr>
          <a:xfrm>
            <a:off x="3191400" y="989788"/>
            <a:ext cx="5762099" cy="29401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3"/>
          <p:cNvSpPr txBox="1"/>
          <p:nvPr/>
        </p:nvSpPr>
        <p:spPr>
          <a:xfrm>
            <a:off x="3087600" y="191800"/>
            <a:ext cx="29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Accuracy of model</a:t>
            </a:r>
            <a:r>
              <a:rPr lang="en-GB" sz="2000">
                <a:solidFill>
                  <a:schemeClr val="lt1"/>
                </a:solidFill>
                <a:latin typeface="Montserrat"/>
                <a:ea typeface="Montserrat"/>
                <a:cs typeface="Montserrat"/>
                <a:sym typeface="Montserrat"/>
              </a:rPr>
              <a:t> :</a:t>
            </a:r>
            <a:endParaRPr sz="2000">
              <a:solidFill>
                <a:schemeClr val="lt1"/>
              </a:solidFill>
              <a:latin typeface="Montserrat"/>
              <a:ea typeface="Montserrat"/>
              <a:cs typeface="Montserrat"/>
              <a:sym typeface="Montserrat"/>
            </a:endParaRPr>
          </a:p>
        </p:txBody>
      </p:sp>
      <p:sp>
        <p:nvSpPr>
          <p:cNvPr id="384" name="Google Shape;384;p33"/>
          <p:cNvSpPr txBox="1"/>
          <p:nvPr/>
        </p:nvSpPr>
        <p:spPr>
          <a:xfrm>
            <a:off x="876800" y="1003900"/>
            <a:ext cx="7629000" cy="41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Accuracy of KNN model for ETA:</a:t>
            </a:r>
            <a:endParaRPr b="1" sz="1300">
              <a:solidFill>
                <a:schemeClr val="lt1"/>
              </a:solidFill>
              <a:latin typeface="Lato"/>
              <a:ea typeface="Lato"/>
              <a:cs typeface="Lato"/>
              <a:sym typeface="Lato"/>
            </a:endParaRPr>
          </a:p>
          <a:p>
            <a:pPr indent="-311150" lvl="0" marL="4572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R^2 ( 0.827)</a:t>
            </a:r>
            <a:r>
              <a:rPr lang="en-GB" sz="1300">
                <a:solidFill>
                  <a:schemeClr val="lt1"/>
                </a:solidFill>
                <a:latin typeface="Lato"/>
                <a:ea typeface="Lato"/>
                <a:cs typeface="Lato"/>
                <a:sym typeface="Lato"/>
              </a:rPr>
              <a:t>: The model explains 82.7% of the variance in ETA predictions. This indicates a high level of accuracy, though it’s slightly less than the first R² value, possibly due to different train-test splits or slight variations in data.</a:t>
            </a:r>
            <a:endParaRPr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311150" lvl="0" marL="4572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Mean Squared Error: (36.544)</a:t>
            </a:r>
            <a:r>
              <a:rPr lang="en-GB" sz="1300">
                <a:solidFill>
                  <a:schemeClr val="lt1"/>
                </a:solidFill>
                <a:latin typeface="Lato"/>
                <a:ea typeface="Lato"/>
                <a:cs typeface="Lato"/>
                <a:sym typeface="Lato"/>
              </a:rPr>
              <a:t>This value suggests that the average squared difference between the predicted ETA and the true ETA is 36.54 units (depending on your ETA units, e.g., minutes, hours). While this isn't a particularly low value, it reflects that the model's predictions are fairly close to the true values, though there's still some room for improvement.</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nvSpPr>
        <p:spPr>
          <a:xfrm>
            <a:off x="3087600" y="191800"/>
            <a:ext cx="29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Accuracy of model :</a:t>
            </a:r>
            <a:endParaRPr sz="2000">
              <a:solidFill>
                <a:schemeClr val="lt1"/>
              </a:solidFill>
              <a:latin typeface="Montserrat"/>
              <a:ea typeface="Montserrat"/>
              <a:cs typeface="Montserrat"/>
              <a:sym typeface="Montserrat"/>
            </a:endParaRPr>
          </a:p>
        </p:txBody>
      </p:sp>
      <p:sp>
        <p:nvSpPr>
          <p:cNvPr id="390" name="Google Shape;390;p34"/>
          <p:cNvSpPr txBox="1"/>
          <p:nvPr/>
        </p:nvSpPr>
        <p:spPr>
          <a:xfrm>
            <a:off x="876800" y="1003900"/>
            <a:ext cx="7629000" cy="59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Accuracy of Idle time for Engine:</a:t>
            </a:r>
            <a:endParaRPr b="1" sz="1300">
              <a:solidFill>
                <a:schemeClr val="lt1"/>
              </a:solidFill>
              <a:latin typeface="Lato"/>
              <a:ea typeface="Lato"/>
              <a:cs typeface="Lato"/>
              <a:sym typeface="Lato"/>
            </a:endParaRPr>
          </a:p>
          <a:p>
            <a:pPr indent="-311150" lvl="0" marL="4572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MAE ( 3.113)</a:t>
            </a:r>
            <a:endParaRPr b="1"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300">
                <a:solidFill>
                  <a:schemeClr val="lt1"/>
                </a:solidFill>
                <a:latin typeface="Lato"/>
                <a:ea typeface="Lato"/>
                <a:cs typeface="Lato"/>
                <a:sym typeface="Lato"/>
              </a:rPr>
              <a:t>On average, the absolute difference between the predicted idle time and the actual idle time is approximately 3.11 units (e.g., minutes or seconds, depending on the unit of measurement).This is a straightforward metric indicating that the model's predictions are reasonably accurate, with errors of around 3.11 on average.</a:t>
            </a:r>
            <a:endParaRPr sz="1300">
              <a:solidFill>
                <a:schemeClr val="lt1"/>
              </a:solidFill>
              <a:latin typeface="Lato"/>
              <a:ea typeface="Lato"/>
              <a:cs typeface="Lato"/>
              <a:sym typeface="Lato"/>
            </a:endParaRPr>
          </a:p>
          <a:p>
            <a:pPr indent="-311150" lvl="0" marL="4572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MSE (17.96)</a:t>
            </a:r>
            <a:endParaRPr b="1"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300">
                <a:solidFill>
                  <a:schemeClr val="lt1"/>
                </a:solidFill>
                <a:latin typeface="Lato"/>
                <a:ea typeface="Lato"/>
                <a:cs typeface="Lato"/>
                <a:sym typeface="Lato"/>
              </a:rPr>
              <a:t>The Mean Squared Error represents the average squared difference between predicted and actual values. While it emphasizes larger errors more due to squaring, the value indicates that the squared errors are relatively small, reflecting the model's good predictive performance.However, because the MSE is less interpretable in its raw form (due to squaring), it’s better to use RMSE to get a sense of the average error.</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nvSpPr>
        <p:spPr>
          <a:xfrm>
            <a:off x="3087600" y="191800"/>
            <a:ext cx="29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Accuracy of model :</a:t>
            </a:r>
            <a:endParaRPr sz="2000">
              <a:solidFill>
                <a:schemeClr val="lt1"/>
              </a:solidFill>
              <a:latin typeface="Montserrat"/>
              <a:ea typeface="Montserrat"/>
              <a:cs typeface="Montserrat"/>
              <a:sym typeface="Montserrat"/>
            </a:endParaRPr>
          </a:p>
        </p:txBody>
      </p:sp>
      <p:sp>
        <p:nvSpPr>
          <p:cNvPr id="396" name="Google Shape;396;p35"/>
          <p:cNvSpPr txBox="1"/>
          <p:nvPr/>
        </p:nvSpPr>
        <p:spPr>
          <a:xfrm>
            <a:off x="876800" y="1003900"/>
            <a:ext cx="7629000" cy="52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Accuracy of Idle time for Engine:</a:t>
            </a:r>
            <a:endParaRPr b="1" sz="1300">
              <a:solidFill>
                <a:schemeClr val="lt1"/>
              </a:solidFill>
              <a:latin typeface="Lato"/>
              <a:ea typeface="Lato"/>
              <a:cs typeface="Lato"/>
              <a:sym typeface="Lato"/>
            </a:endParaRPr>
          </a:p>
          <a:p>
            <a:pPr indent="-311150" lvl="0" marL="4572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RMSE = 4.24:</a:t>
            </a:r>
            <a:endParaRPr b="1"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300">
                <a:solidFill>
                  <a:schemeClr val="lt1"/>
                </a:solidFill>
                <a:latin typeface="Lato"/>
                <a:ea typeface="Lato"/>
                <a:cs typeface="Lato"/>
                <a:sym typeface="Lato"/>
              </a:rPr>
              <a:t>RMSE is the square root of MSE, representing the average magnitude of errors in the same units as the target variable. This means that, on average, the model’s predictions for idle time deviate from the actual values by about 4.24 units.</a:t>
            </a:r>
            <a:endParaRPr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300">
                <a:solidFill>
                  <a:schemeClr val="lt1"/>
                </a:solidFill>
                <a:latin typeface="Lato"/>
                <a:ea typeface="Lato"/>
                <a:cs typeface="Lato"/>
                <a:sym typeface="Lato"/>
              </a:rPr>
              <a:t>Compared to MAE, RMSE tends to penalize larger errors more. In this case, the difference between RMSE (4.24) and MAE (3.11) indicates that there are some larger deviations (outliers) in the predictions, but they are not excessively large.</a:t>
            </a:r>
            <a:endParaRPr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052550" y="47207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Team Name :- Likelihood function </a:t>
            </a:r>
            <a:endParaRPr/>
          </a:p>
        </p:txBody>
      </p:sp>
      <p:sp>
        <p:nvSpPr>
          <p:cNvPr id="238" name="Google Shape;238;p18"/>
          <p:cNvSpPr txBox="1"/>
          <p:nvPr/>
        </p:nvSpPr>
        <p:spPr>
          <a:xfrm>
            <a:off x="1294301" y="20213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CACACA"/>
              </a:solidFill>
              <a:latin typeface="Average"/>
              <a:ea typeface="Average"/>
              <a:cs typeface="Average"/>
              <a:sym typeface="Average"/>
            </a:endParaRPr>
          </a:p>
        </p:txBody>
      </p:sp>
      <p:sp>
        <p:nvSpPr>
          <p:cNvPr id="239" name="Google Shape;239;p18"/>
          <p:cNvSpPr txBox="1"/>
          <p:nvPr/>
        </p:nvSpPr>
        <p:spPr>
          <a:xfrm>
            <a:off x="717951" y="16789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Montserrat"/>
                <a:ea typeface="Montserrat"/>
                <a:cs typeface="Montserrat"/>
                <a:sym typeface="Montserrat"/>
              </a:rPr>
              <a:t>Sanya Saxena</a:t>
            </a:r>
            <a:endParaRPr sz="1700">
              <a:solidFill>
                <a:schemeClr val="lt1"/>
              </a:solidFill>
              <a:latin typeface="Montserrat"/>
              <a:ea typeface="Montserrat"/>
              <a:cs typeface="Montserrat"/>
              <a:sym typeface="Montserrat"/>
            </a:endParaRPr>
          </a:p>
        </p:txBody>
      </p:sp>
      <p:sp>
        <p:nvSpPr>
          <p:cNvPr id="240" name="Google Shape;240;p18"/>
          <p:cNvSpPr txBox="1"/>
          <p:nvPr/>
        </p:nvSpPr>
        <p:spPr>
          <a:xfrm>
            <a:off x="696201" y="25387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Montserrat"/>
                <a:ea typeface="Montserrat"/>
                <a:cs typeface="Montserrat"/>
                <a:sym typeface="Montserrat"/>
              </a:rPr>
              <a:t>Harsh Tantak</a:t>
            </a:r>
            <a:endParaRPr sz="1700">
              <a:solidFill>
                <a:schemeClr val="lt1"/>
              </a:solidFill>
              <a:latin typeface="Montserrat"/>
              <a:ea typeface="Montserrat"/>
              <a:cs typeface="Montserrat"/>
              <a:sym typeface="Montserrat"/>
            </a:endParaRPr>
          </a:p>
        </p:txBody>
      </p:sp>
      <p:sp>
        <p:nvSpPr>
          <p:cNvPr id="241" name="Google Shape;241;p18"/>
          <p:cNvSpPr txBox="1"/>
          <p:nvPr/>
        </p:nvSpPr>
        <p:spPr>
          <a:xfrm>
            <a:off x="717951" y="33553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Montserrat"/>
                <a:ea typeface="Montserrat"/>
                <a:cs typeface="Montserrat"/>
                <a:sym typeface="Montserrat"/>
              </a:rPr>
              <a:t>Lawrence Mondal</a:t>
            </a:r>
            <a:endParaRPr sz="1700">
              <a:solidFill>
                <a:schemeClr val="lt1"/>
              </a:solidFill>
              <a:latin typeface="Montserrat"/>
              <a:ea typeface="Montserrat"/>
              <a:cs typeface="Montserrat"/>
              <a:sym typeface="Montserrat"/>
            </a:endParaRPr>
          </a:p>
        </p:txBody>
      </p:sp>
      <p:sp>
        <p:nvSpPr>
          <p:cNvPr id="242" name="Google Shape;242;p18"/>
          <p:cNvSpPr txBox="1"/>
          <p:nvPr/>
        </p:nvSpPr>
        <p:spPr>
          <a:xfrm>
            <a:off x="820800" y="1944200"/>
            <a:ext cx="4303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Msc Statistics and Data Science, Nmims Mumbai</a:t>
            </a:r>
            <a:endParaRPr sz="1200">
              <a:solidFill>
                <a:schemeClr val="lt1"/>
              </a:solidFill>
              <a:latin typeface="Montserrat"/>
              <a:ea typeface="Montserrat"/>
              <a:cs typeface="Montserrat"/>
              <a:sym typeface="Montserrat"/>
            </a:endParaRPr>
          </a:p>
        </p:txBody>
      </p:sp>
      <p:sp>
        <p:nvSpPr>
          <p:cNvPr id="243" name="Google Shape;243;p18"/>
          <p:cNvSpPr txBox="1"/>
          <p:nvPr/>
        </p:nvSpPr>
        <p:spPr>
          <a:xfrm>
            <a:off x="820800" y="2788075"/>
            <a:ext cx="4303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Msc Statistics and Data Science, Nmims Mumbai</a:t>
            </a:r>
            <a:endParaRPr sz="1200">
              <a:solidFill>
                <a:schemeClr val="lt1"/>
              </a:solidFill>
              <a:latin typeface="Montserrat"/>
              <a:ea typeface="Montserrat"/>
              <a:cs typeface="Montserrat"/>
              <a:sym typeface="Montserrat"/>
            </a:endParaRPr>
          </a:p>
        </p:txBody>
      </p:sp>
      <p:sp>
        <p:nvSpPr>
          <p:cNvPr id="244" name="Google Shape;244;p18"/>
          <p:cNvSpPr txBox="1"/>
          <p:nvPr/>
        </p:nvSpPr>
        <p:spPr>
          <a:xfrm>
            <a:off x="820800" y="3604625"/>
            <a:ext cx="4303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Msc Statistics and Data Science, Nmims Mumbai</a:t>
            </a:r>
            <a:endParaRPr sz="1200">
              <a:solidFill>
                <a:schemeClr val="lt1"/>
              </a:solidFill>
              <a:latin typeface="Montserrat"/>
              <a:ea typeface="Montserrat"/>
              <a:cs typeface="Montserrat"/>
              <a:sym typeface="Montserrat"/>
            </a:endParaRPr>
          </a:p>
        </p:txBody>
      </p:sp>
      <p:sp>
        <p:nvSpPr>
          <p:cNvPr id="245" name="Google Shape;245;p18">
            <a:hlinkClick r:id="rId3"/>
          </p:cNvPr>
          <p:cNvSpPr txBox="1"/>
          <p:nvPr/>
        </p:nvSpPr>
        <p:spPr>
          <a:xfrm>
            <a:off x="820800" y="2119200"/>
            <a:ext cx="4303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900" u="sng">
                <a:solidFill>
                  <a:schemeClr val="hlink"/>
                </a:solidFill>
                <a:latin typeface="Montserrat"/>
                <a:ea typeface="Montserrat"/>
                <a:cs typeface="Montserrat"/>
                <a:sym typeface="Montserrat"/>
                <a:hlinkClick r:id="rId4"/>
              </a:rPr>
              <a:t>Linkedin url</a:t>
            </a:r>
            <a:r>
              <a:rPr i="1" lang="en-GB" sz="900">
                <a:solidFill>
                  <a:schemeClr val="lt1"/>
                </a:solidFill>
                <a:latin typeface="Montserrat"/>
                <a:ea typeface="Montserrat"/>
                <a:cs typeface="Montserrat"/>
                <a:sym typeface="Montserrat"/>
              </a:rPr>
              <a:t>  </a:t>
            </a:r>
            <a:endParaRPr i="1" sz="900">
              <a:solidFill>
                <a:schemeClr val="lt1"/>
              </a:solidFill>
              <a:latin typeface="Montserrat"/>
              <a:ea typeface="Montserrat"/>
              <a:cs typeface="Montserrat"/>
              <a:sym typeface="Montserrat"/>
            </a:endParaRPr>
          </a:p>
        </p:txBody>
      </p:sp>
      <p:sp>
        <p:nvSpPr>
          <p:cNvPr id="246" name="Google Shape;246;p18"/>
          <p:cNvSpPr txBox="1"/>
          <p:nvPr/>
        </p:nvSpPr>
        <p:spPr>
          <a:xfrm>
            <a:off x="820800" y="2957400"/>
            <a:ext cx="4303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900" u="sng">
                <a:solidFill>
                  <a:schemeClr val="hlink"/>
                </a:solidFill>
                <a:latin typeface="Montserrat"/>
                <a:ea typeface="Montserrat"/>
                <a:cs typeface="Montserrat"/>
                <a:sym typeface="Montserrat"/>
                <a:hlinkClick r:id="rId5"/>
              </a:rPr>
              <a:t>Linkedin url</a:t>
            </a:r>
            <a:endParaRPr i="1" sz="900">
              <a:solidFill>
                <a:schemeClr val="lt1"/>
              </a:solidFill>
              <a:latin typeface="Montserrat"/>
              <a:ea typeface="Montserrat"/>
              <a:cs typeface="Montserrat"/>
              <a:sym typeface="Montserrat"/>
            </a:endParaRPr>
          </a:p>
        </p:txBody>
      </p:sp>
      <p:sp>
        <p:nvSpPr>
          <p:cNvPr id="247" name="Google Shape;247;p18"/>
          <p:cNvSpPr txBox="1"/>
          <p:nvPr/>
        </p:nvSpPr>
        <p:spPr>
          <a:xfrm>
            <a:off x="820800" y="37956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u="sng">
                <a:solidFill>
                  <a:schemeClr val="hlink"/>
                </a:solidFill>
                <a:latin typeface="Montserrat"/>
                <a:ea typeface="Montserrat"/>
                <a:cs typeface="Montserrat"/>
                <a:sym typeface="Montserrat"/>
                <a:hlinkClick r:id="rId6"/>
              </a:rPr>
              <a:t>Linkedin url</a:t>
            </a:r>
            <a:endParaRPr i="1" sz="9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nvSpPr>
        <p:spPr>
          <a:xfrm>
            <a:off x="3087600" y="191800"/>
            <a:ext cx="296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Accuracy of model :</a:t>
            </a:r>
            <a:endParaRPr sz="2000">
              <a:solidFill>
                <a:schemeClr val="lt1"/>
              </a:solidFill>
              <a:latin typeface="Montserrat"/>
              <a:ea typeface="Montserrat"/>
              <a:cs typeface="Montserrat"/>
              <a:sym typeface="Montserrat"/>
            </a:endParaRPr>
          </a:p>
        </p:txBody>
      </p:sp>
      <p:sp>
        <p:nvSpPr>
          <p:cNvPr id="402" name="Google Shape;402;p36"/>
          <p:cNvSpPr txBox="1"/>
          <p:nvPr/>
        </p:nvSpPr>
        <p:spPr>
          <a:xfrm>
            <a:off x="876800" y="1003900"/>
            <a:ext cx="7629000" cy="703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Accuracy of Carbon emission model:</a:t>
            </a:r>
            <a:endParaRPr b="1" sz="1300">
              <a:solidFill>
                <a:schemeClr val="lt1"/>
              </a:solidFill>
              <a:latin typeface="Lato"/>
              <a:ea typeface="Lato"/>
              <a:cs typeface="Lato"/>
              <a:sym typeface="Lato"/>
            </a:endParaRPr>
          </a:p>
          <a:p>
            <a:pPr indent="-311150" lvl="0" marL="914400" rtl="0" algn="l">
              <a:lnSpc>
                <a:spcPct val="115000"/>
              </a:lnSpc>
              <a:spcBef>
                <a:spcPts val="1600"/>
              </a:spcBef>
              <a:spcAft>
                <a:spcPts val="0"/>
              </a:spcAft>
              <a:buClr>
                <a:schemeClr val="lt1"/>
              </a:buClr>
              <a:buSzPts val="1300"/>
              <a:buFont typeface="Lato"/>
              <a:buChar char="●"/>
            </a:pPr>
            <a:r>
              <a:rPr b="1" lang="en-GB" sz="1300">
                <a:solidFill>
                  <a:schemeClr val="lt1"/>
                </a:solidFill>
                <a:latin typeface="Lato"/>
                <a:ea typeface="Lato"/>
                <a:cs typeface="Lato"/>
                <a:sym typeface="Lato"/>
              </a:rPr>
              <a:t>MAE = 0.61:</a:t>
            </a:r>
            <a:r>
              <a:rPr lang="en-GB" sz="1300">
                <a:solidFill>
                  <a:schemeClr val="lt1"/>
                </a:solidFill>
                <a:latin typeface="Lato"/>
                <a:ea typeface="Lato"/>
                <a:cs typeface="Lato"/>
                <a:sym typeface="Lato"/>
              </a:rPr>
              <a:t>On average, the absolute difference between the predicted carbon emissions and the actual emissions is 0.61 units (depending on the unit of measurement, e.g., grams, kilograms, etc.).This low MAE indicates that the model provides very precise predictions with minimal errors on average.</a:t>
            </a:r>
            <a:endParaRPr sz="1300">
              <a:solidFill>
                <a:schemeClr val="lt1"/>
              </a:solidFill>
              <a:latin typeface="Lato"/>
              <a:ea typeface="Lato"/>
              <a:cs typeface="Lato"/>
              <a:sym typeface="Lato"/>
            </a:endParaRPr>
          </a:p>
          <a:p>
            <a:pPr indent="-311150" lvl="0" marL="914400" rtl="0" algn="l">
              <a:lnSpc>
                <a:spcPct val="115000"/>
              </a:lnSpc>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R² Score ( 0.99):</a:t>
            </a:r>
            <a:r>
              <a:rPr lang="en-GB" sz="1300">
                <a:solidFill>
                  <a:schemeClr val="lt1"/>
                </a:solidFill>
                <a:latin typeface="Lato"/>
                <a:ea typeface="Lato"/>
                <a:cs typeface="Lato"/>
                <a:sym typeface="Lato"/>
              </a:rPr>
              <a:t>An R² of 0.99 suggests that the model explains 99% of the variability in carbon emissions.This indicates that the model is almost perfect in terms of predicting the emissions based on the given features. It leaves only 1% of the variance unexplained, which is negligible.</a:t>
            </a:r>
            <a:endParaRPr sz="1300">
              <a:solidFill>
                <a:schemeClr val="lt1"/>
              </a:solidFill>
              <a:latin typeface="Lato"/>
              <a:ea typeface="Lato"/>
              <a:cs typeface="Lato"/>
              <a:sym typeface="Lato"/>
            </a:endParaRPr>
          </a:p>
          <a:p>
            <a:pPr indent="-311150" lvl="0" marL="914400" rtl="0" algn="l">
              <a:lnSpc>
                <a:spcPct val="115000"/>
              </a:lnSpc>
              <a:spcBef>
                <a:spcPts val="0"/>
              </a:spcBef>
              <a:spcAft>
                <a:spcPts val="0"/>
              </a:spcAft>
              <a:buClr>
                <a:schemeClr val="lt1"/>
              </a:buClr>
              <a:buSzPts val="1300"/>
              <a:buFont typeface="Lato"/>
              <a:buChar char="●"/>
            </a:pPr>
            <a:r>
              <a:rPr b="1" lang="en-GB" sz="1300">
                <a:solidFill>
                  <a:schemeClr val="lt1"/>
                </a:solidFill>
                <a:latin typeface="Lato"/>
                <a:ea typeface="Lato"/>
                <a:cs typeface="Lato"/>
                <a:sym typeface="Lato"/>
              </a:rPr>
              <a:t>RMSE (1.17) :</a:t>
            </a:r>
            <a:r>
              <a:rPr lang="en-GB" sz="1300">
                <a:solidFill>
                  <a:schemeClr val="lt1"/>
                </a:solidFill>
                <a:latin typeface="Lato"/>
                <a:ea typeface="Lato"/>
                <a:cs typeface="Lato"/>
                <a:sym typeface="Lato"/>
              </a:rPr>
              <a:t>Compared to the MAE (0.61), the slightly higher RMSE suggests that there are a few larger errors (outliers), but these are not significant enough to impact the model’s overall accuracy.</a:t>
            </a:r>
            <a:endParaRPr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nvSpPr>
        <p:spPr>
          <a:xfrm>
            <a:off x="3274950" y="276175"/>
            <a:ext cx="259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Challenges Faced :</a:t>
            </a:r>
            <a:endParaRPr sz="2000">
              <a:solidFill>
                <a:schemeClr val="lt1"/>
              </a:solidFill>
              <a:latin typeface="Montserrat"/>
              <a:ea typeface="Montserrat"/>
              <a:cs typeface="Montserrat"/>
              <a:sym typeface="Montserrat"/>
            </a:endParaRPr>
          </a:p>
        </p:txBody>
      </p:sp>
      <p:sp>
        <p:nvSpPr>
          <p:cNvPr id="408" name="Google Shape;408;p37"/>
          <p:cNvSpPr txBox="1"/>
          <p:nvPr/>
        </p:nvSpPr>
        <p:spPr>
          <a:xfrm>
            <a:off x="1488150" y="964375"/>
            <a:ext cx="61677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Montserrat"/>
              <a:buChar char="●"/>
            </a:pPr>
            <a:r>
              <a:rPr b="1" lang="en-GB" sz="1300">
                <a:solidFill>
                  <a:schemeClr val="lt1"/>
                </a:solidFill>
                <a:latin typeface="Montserrat"/>
                <a:ea typeface="Montserrat"/>
                <a:cs typeface="Montserrat"/>
                <a:sym typeface="Montserrat"/>
              </a:rPr>
              <a:t>Data Quality Issues:</a:t>
            </a:r>
            <a:r>
              <a:rPr lang="en-GB" sz="1300">
                <a:solidFill>
                  <a:schemeClr val="lt1"/>
                </a:solidFill>
                <a:latin typeface="Montserrat"/>
                <a:ea typeface="Montserrat"/>
                <a:cs typeface="Montserrat"/>
                <a:sym typeface="Montserrat"/>
              </a:rPr>
              <a:t> Incorrect addresses and missing variables in some rows required extensive cleaning and imputation, adding to preprocessing time.</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GB" sz="1300">
                <a:solidFill>
                  <a:schemeClr val="lt1"/>
                </a:solidFill>
                <a:latin typeface="Montserrat"/>
                <a:ea typeface="Montserrat"/>
                <a:cs typeface="Montserrat"/>
                <a:sym typeface="Montserrat"/>
              </a:rPr>
              <a:t>Model Training: </a:t>
            </a:r>
            <a:r>
              <a:rPr lang="en-GB" sz="1300">
                <a:solidFill>
                  <a:schemeClr val="lt1"/>
                </a:solidFill>
                <a:latin typeface="Montserrat"/>
                <a:ea typeface="Montserrat"/>
                <a:cs typeface="Montserrat"/>
                <a:sym typeface="Montserrat"/>
              </a:rPr>
              <a:t>Imbalanced data and noisy features caused overfitting, requiring feature selection and hyperparameter tuning to improve generalization.</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b="1" lang="en-GB" sz="1300">
                <a:solidFill>
                  <a:schemeClr val="lt1"/>
                </a:solidFill>
                <a:latin typeface="Montserrat"/>
                <a:ea typeface="Montserrat"/>
                <a:cs typeface="Montserrat"/>
                <a:sym typeface="Montserrat"/>
              </a:rPr>
              <a:t>Deployment Limitations:</a:t>
            </a:r>
            <a:r>
              <a:rPr lang="en-GB" sz="1300">
                <a:solidFill>
                  <a:schemeClr val="lt1"/>
                </a:solidFill>
                <a:latin typeface="Montserrat"/>
                <a:ea typeface="Montserrat"/>
                <a:cs typeface="Montserrat"/>
                <a:sym typeface="Montserrat"/>
              </a:rPr>
              <a:t> Insufficient virtual machine computational resources delayed the model deployment and required optimization to run efficiently on the available infrastructure.</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8"/>
          <p:cNvSpPr txBox="1"/>
          <p:nvPr/>
        </p:nvSpPr>
        <p:spPr>
          <a:xfrm>
            <a:off x="1276350" y="519425"/>
            <a:ext cx="6464400" cy="4926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GB" sz="2000">
                <a:solidFill>
                  <a:schemeClr val="lt1"/>
                </a:solidFill>
                <a:latin typeface="Montserrat"/>
                <a:ea typeface="Montserrat"/>
                <a:cs typeface="Montserrat"/>
                <a:sym typeface="Montserrat"/>
              </a:rPr>
              <a:t>Challenges Faced :</a:t>
            </a:r>
            <a:endParaRPr sz="2000">
              <a:solidFill>
                <a:schemeClr val="lt1"/>
              </a:solidFill>
              <a:latin typeface="Montserrat"/>
              <a:ea typeface="Montserrat"/>
              <a:cs typeface="Montserrat"/>
              <a:sym typeface="Montserrat"/>
            </a:endParaRPr>
          </a:p>
        </p:txBody>
      </p:sp>
      <p:sp>
        <p:nvSpPr>
          <p:cNvPr id="414" name="Google Shape;414;p38"/>
          <p:cNvSpPr txBox="1"/>
          <p:nvPr/>
        </p:nvSpPr>
        <p:spPr>
          <a:xfrm>
            <a:off x="1276350" y="1403850"/>
            <a:ext cx="64644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Montserrat"/>
              <a:buChar char="●"/>
            </a:pPr>
            <a:r>
              <a:rPr b="1" lang="en-GB" sz="1300">
                <a:solidFill>
                  <a:schemeClr val="lt1"/>
                </a:solidFill>
                <a:latin typeface="Montserrat"/>
                <a:ea typeface="Montserrat"/>
                <a:cs typeface="Montserrat"/>
                <a:sym typeface="Montserrat"/>
              </a:rPr>
              <a:t>Time Heuristic Sequential Approach</a:t>
            </a:r>
            <a:r>
              <a:rPr lang="en-GB" sz="1300">
                <a:solidFill>
                  <a:schemeClr val="lt1"/>
                </a:solidFill>
                <a:latin typeface="Montserrat"/>
                <a:ea typeface="Montserrat"/>
                <a:cs typeface="Montserrat"/>
                <a:sym typeface="Montserrat"/>
              </a:rPr>
              <a:t> : </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300">
                <a:solidFill>
                  <a:schemeClr val="lt1"/>
                </a:solidFill>
                <a:latin typeface="Montserrat"/>
                <a:ea typeface="Montserrat"/>
                <a:cs typeface="Montserrat"/>
                <a:sym typeface="Montserrat"/>
              </a:rPr>
              <a:t>Tried  a heuristic sequential approach to minimize engine idle time because the nodes between the route were not pre-decided. In my approach, I was utilizing Nearest Neighbor Time Clustering (NNTC) to optimize the route and reduce engine idle time. However, since the nodes (or stops) were dynamic and not predetermined, the heuristic method became less effective. This created challenges in efficiently applying the NNTC algorithm, as the approach .</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300">
                <a:solidFill>
                  <a:schemeClr val="lt1"/>
                </a:solidFill>
                <a:latin typeface="Montserrat"/>
                <a:ea typeface="Montserrat"/>
                <a:cs typeface="Montserrat"/>
                <a:sym typeface="Montserrat"/>
              </a:rPr>
              <a:t>(implementation of scoring function in that)</a:t>
            </a:r>
            <a:endParaRPr sz="13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nvSpPr>
        <p:spPr>
          <a:xfrm>
            <a:off x="3201200" y="409525"/>
            <a:ext cx="315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Montserrat"/>
                <a:ea typeface="Montserrat"/>
                <a:cs typeface="Montserrat"/>
                <a:sym typeface="Montserrat"/>
              </a:rPr>
              <a:t>Other Strategies :</a:t>
            </a:r>
            <a:endParaRPr sz="2000">
              <a:solidFill>
                <a:schemeClr val="lt1"/>
              </a:solidFill>
              <a:latin typeface="Montserrat"/>
              <a:ea typeface="Montserrat"/>
              <a:cs typeface="Montserrat"/>
              <a:sym typeface="Montserrat"/>
            </a:endParaRPr>
          </a:p>
        </p:txBody>
      </p:sp>
      <p:sp>
        <p:nvSpPr>
          <p:cNvPr id="420" name="Google Shape;420;p39"/>
          <p:cNvSpPr txBox="1"/>
          <p:nvPr/>
        </p:nvSpPr>
        <p:spPr>
          <a:xfrm>
            <a:off x="810000" y="902125"/>
            <a:ext cx="7523100" cy="4602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GB" u="sng">
                <a:solidFill>
                  <a:schemeClr val="lt1"/>
                </a:solidFill>
                <a:latin typeface="Montserrat"/>
                <a:ea typeface="Montserrat"/>
                <a:cs typeface="Montserrat"/>
                <a:sym typeface="Montserrat"/>
              </a:rPr>
              <a:t>Using Route </a:t>
            </a:r>
            <a:r>
              <a:rPr b="1" lang="en-GB" u="sng">
                <a:solidFill>
                  <a:schemeClr val="lt1"/>
                </a:solidFill>
                <a:latin typeface="Montserrat"/>
                <a:ea typeface="Montserrat"/>
                <a:cs typeface="Montserrat"/>
                <a:sym typeface="Montserrat"/>
              </a:rPr>
              <a:t>optimization</a:t>
            </a:r>
            <a:r>
              <a:rPr b="1" lang="en-GB" u="sng">
                <a:solidFill>
                  <a:schemeClr val="lt1"/>
                </a:solidFill>
                <a:latin typeface="Montserrat"/>
                <a:ea typeface="Montserrat"/>
                <a:cs typeface="Montserrat"/>
                <a:sym typeface="Montserrat"/>
              </a:rPr>
              <a:t> with AI:</a:t>
            </a:r>
            <a:endParaRPr b="1"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Adding a layer of real-time visual recognition using cameras and AI to locate and identify packages faster, even in cluttered or complex environments.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Minimizing the errors with automated package detection and validation, reducing reliance on manual scanning and human mistakes.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Integrating with AR tools to guide workers directly to a package's location, speeding up retrieval in warehouses or delivery hubs.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Real-time object tracking, offering continuous monitoring of package locations within facilities without manual scans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linking inventory systems with real-world visual monitoring, ensuring better synchronization between digital and physical operations.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311150" lvl="0" marL="457200" rtl="0" algn="l">
              <a:spcBef>
                <a:spcPts val="0"/>
              </a:spcBef>
              <a:spcAft>
                <a:spcPts val="0"/>
              </a:spcAft>
              <a:buClr>
                <a:schemeClr val="lt1"/>
              </a:buClr>
              <a:buSzPts val="1300"/>
              <a:buFont typeface="Montserrat"/>
              <a:buChar char="●"/>
            </a:pPr>
            <a:r>
              <a:rPr lang="en-GB" sz="1300">
                <a:solidFill>
                  <a:schemeClr val="lt1"/>
                </a:solidFill>
                <a:latin typeface="Montserrat"/>
                <a:ea typeface="Montserrat"/>
                <a:cs typeface="Montserrat"/>
                <a:sym typeface="Montserrat"/>
              </a:rPr>
              <a:t>Enhancing in-house operational efficiency, speeding up sorting and retrieval without delays</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3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300" u="sng">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300" u="sng">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1145100" y="2413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2800"/>
              <a:t>Conclusion:</a:t>
            </a:r>
            <a:endParaRPr sz="2800"/>
          </a:p>
        </p:txBody>
      </p:sp>
      <p:sp>
        <p:nvSpPr>
          <p:cNvPr id="426" name="Google Shape;426;p40"/>
          <p:cNvSpPr txBox="1"/>
          <p:nvPr>
            <p:ph idx="4294967295" type="body"/>
          </p:nvPr>
        </p:nvSpPr>
        <p:spPr>
          <a:xfrm>
            <a:off x="520800" y="934650"/>
            <a:ext cx="8407200" cy="447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latin typeface="Arial"/>
                <a:ea typeface="Arial"/>
                <a:cs typeface="Arial"/>
                <a:sym typeface="Arial"/>
              </a:rPr>
              <a:t>In conclusion, this project demonstrates the transformative power of real-time data integration, predictive modeling, and advanced optimization to improve transportation and logistics.</a:t>
            </a:r>
            <a:endParaRPr>
              <a:latin typeface="Arial"/>
              <a:ea typeface="Arial"/>
              <a:cs typeface="Arial"/>
              <a:sym typeface="Arial"/>
            </a:endParaRPr>
          </a:p>
          <a:p>
            <a:pPr indent="0" lvl="0" marL="0" rtl="0" algn="l">
              <a:spcBef>
                <a:spcPts val="1200"/>
              </a:spcBef>
              <a:spcAft>
                <a:spcPts val="0"/>
              </a:spcAft>
              <a:buNone/>
            </a:pPr>
            <a:r>
              <a:rPr lang="en-GB">
                <a:latin typeface="Arial"/>
                <a:ea typeface="Arial"/>
                <a:cs typeface="Arial"/>
                <a:sym typeface="Arial"/>
              </a:rPr>
              <a:t>Key highlights include:</a:t>
            </a:r>
            <a:endParaRPr>
              <a:latin typeface="Arial"/>
              <a:ea typeface="Arial"/>
              <a:cs typeface="Arial"/>
              <a:sym typeface="Arial"/>
            </a:endParaRPr>
          </a:p>
          <a:p>
            <a:pPr indent="-311150" lvl="0" marL="457200" rtl="0" algn="l">
              <a:spcBef>
                <a:spcPts val="1200"/>
              </a:spcBef>
              <a:spcAft>
                <a:spcPts val="0"/>
              </a:spcAft>
              <a:buClr>
                <a:schemeClr val="lt1"/>
              </a:buClr>
              <a:buSzPts val="1300"/>
              <a:buFont typeface="Arial"/>
              <a:buChar char="●"/>
            </a:pPr>
            <a:r>
              <a:rPr b="1" lang="en-GB">
                <a:latin typeface="Arial"/>
                <a:ea typeface="Arial"/>
                <a:cs typeface="Arial"/>
                <a:sym typeface="Arial"/>
              </a:rPr>
              <a:t>Optimal Routing with OSRM API:</a:t>
            </a:r>
            <a:r>
              <a:rPr lang="en-GB">
                <a:latin typeface="Arial"/>
                <a:ea typeface="Arial"/>
                <a:cs typeface="Arial"/>
                <a:sym typeface="Arial"/>
              </a:rPr>
              <a:t> The OSRM API generates the most efficient routes using real-time road conditions, providing accurate and dynamic navigation for drivers.</a:t>
            </a:r>
            <a:endParaRPr>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latin typeface="Arial"/>
                <a:ea typeface="Arial"/>
                <a:cs typeface="Arial"/>
                <a:sym typeface="Arial"/>
              </a:rPr>
              <a:t>Predictive Traffic Modeling:</a:t>
            </a:r>
            <a:r>
              <a:rPr lang="en-GB">
                <a:latin typeface="Arial"/>
                <a:ea typeface="Arial"/>
                <a:cs typeface="Arial"/>
                <a:sym typeface="Arial"/>
              </a:rPr>
              <a:t> A hybrid KNN-ANN model enhances traffic predictions, ensuring routes stay optimized even during unforeseen disruptions.</a:t>
            </a:r>
            <a:endParaRPr>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latin typeface="Arial"/>
                <a:ea typeface="Arial"/>
                <a:cs typeface="Arial"/>
                <a:sym typeface="Arial"/>
              </a:rPr>
              <a:t>Vehicle-Specific Optimization:</a:t>
            </a:r>
            <a:r>
              <a:rPr lang="en-GB">
                <a:latin typeface="Arial"/>
                <a:ea typeface="Arial"/>
                <a:cs typeface="Arial"/>
                <a:sym typeface="Arial"/>
              </a:rPr>
              <a:t> Tailored strategies adapt to different vehicle types and delivery schedules, using heuristic sequencing and A* algorithms for precision.</a:t>
            </a:r>
            <a:endParaRPr>
              <a:latin typeface="Arial"/>
              <a:ea typeface="Arial"/>
              <a:cs typeface="Arial"/>
              <a:sym typeface="Arial"/>
            </a:endParaRPr>
          </a:p>
          <a:p>
            <a:pPr indent="-311150" lvl="0" marL="457200" rtl="0" algn="l">
              <a:spcBef>
                <a:spcPts val="0"/>
              </a:spcBef>
              <a:spcAft>
                <a:spcPts val="0"/>
              </a:spcAft>
              <a:buClr>
                <a:schemeClr val="lt1"/>
              </a:buClr>
              <a:buSzPts val="1300"/>
              <a:buFont typeface="Arial"/>
              <a:buChar char="●"/>
            </a:pPr>
            <a:r>
              <a:rPr b="1" lang="en-GB">
                <a:latin typeface="Arial"/>
                <a:ea typeface="Arial"/>
                <a:cs typeface="Arial"/>
                <a:sym typeface="Arial"/>
              </a:rPr>
              <a:t>Emission and Travel Analysis:</a:t>
            </a:r>
            <a:r>
              <a:rPr lang="en-GB">
                <a:latin typeface="Arial"/>
                <a:ea typeface="Arial"/>
                <a:cs typeface="Arial"/>
                <a:sym typeface="Arial"/>
              </a:rPr>
              <a:t> Real-time evaluation of travel times and emissions fosters sustainable practices by reducing environmental impact.</a:t>
            </a:r>
            <a:endParaRPr>
              <a:latin typeface="Arial"/>
              <a:ea typeface="Arial"/>
              <a:cs typeface="Arial"/>
              <a:sym typeface="Arial"/>
            </a:endParaRPr>
          </a:p>
          <a:p>
            <a:pPr indent="0" lvl="0" marL="0" rtl="0" algn="l">
              <a:spcBef>
                <a:spcPts val="1200"/>
              </a:spcBef>
              <a:spcAft>
                <a:spcPts val="1200"/>
              </a:spcAft>
              <a:buNone/>
            </a:pPr>
            <a:r>
              <a:rPr lang="en-GB">
                <a:latin typeface="Arial"/>
                <a:ea typeface="Arial"/>
                <a:cs typeface="Arial"/>
                <a:sym typeface="Arial"/>
              </a:rPr>
              <a:t>This system strikes a balance between efficiency and sustainability, minimizing idle time, optimizing resources, and improving customer satisfaction, paving the way for a smarter and greener logistics ecosystem.</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9"/>
          <p:cNvSpPr txBox="1"/>
          <p:nvPr>
            <p:ph type="title"/>
          </p:nvPr>
        </p:nvSpPr>
        <p:spPr>
          <a:xfrm>
            <a:off x="525450" y="44757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53" name="Google Shape;253;p19"/>
          <p:cNvSpPr txBox="1"/>
          <p:nvPr>
            <p:ph idx="4294967295" type="body"/>
          </p:nvPr>
        </p:nvSpPr>
        <p:spPr>
          <a:xfrm>
            <a:off x="925325" y="10849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t>Our solution is a Python-based dynamic routing system designed to optimize travel efficiency while reducing environmental impact. It integrates real-time data from multiple APIs, including traffic (TomTom), weather, air quality (AQICN), and route data (Google Maps, OSRM). Users provide their vehicle type, fuel type, and desired start and end points through a clean and interactive UI.</a:t>
            </a:r>
            <a:endParaRPr/>
          </a:p>
          <a:p>
            <a:pPr indent="0" lvl="0" marL="0" rtl="0" algn="l">
              <a:spcBef>
                <a:spcPts val="1200"/>
              </a:spcBef>
              <a:spcAft>
                <a:spcPts val="0"/>
              </a:spcAft>
              <a:buNone/>
            </a:pPr>
            <a:r>
              <a:rPr lang="en-GB"/>
              <a:t> The backend processes this data, using a KNN model to predict refined travel times for each route by considering traffic density, weather conditions, and other factors. The A* algorithm is then applied to identify the optimal route based on time and distance, while an azure-deployed carbon emissions model estimates emissions for each route. The system displays the best route along with real-time metrics like ETA, distance, and emissions, enhancing decision-making for efficient and sustainable travel.</a:t>
            </a:r>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1052550" y="3175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UI </a:t>
            </a:r>
            <a:r>
              <a:rPr lang="en-GB"/>
              <a:t>Overview</a:t>
            </a:r>
            <a:endParaRPr/>
          </a:p>
        </p:txBody>
      </p:sp>
      <p:pic>
        <p:nvPicPr>
          <p:cNvPr id="259" name="Google Shape;259;p20"/>
          <p:cNvPicPr preferRelativeResize="0"/>
          <p:nvPr/>
        </p:nvPicPr>
        <p:blipFill>
          <a:blip r:embed="rId3">
            <a:alphaModFix/>
          </a:blip>
          <a:stretch>
            <a:fillRect/>
          </a:stretch>
        </p:blipFill>
        <p:spPr>
          <a:xfrm>
            <a:off x="1052550" y="1004325"/>
            <a:ext cx="7280598" cy="3607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1052550" y="1828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Workflow</a:t>
            </a:r>
            <a:endParaRPr/>
          </a:p>
          <a:p>
            <a:pPr indent="0" lvl="0" marL="0" rtl="0" algn="ctr">
              <a:spcBef>
                <a:spcPts val="0"/>
              </a:spcBef>
              <a:spcAft>
                <a:spcPts val="0"/>
              </a:spcAft>
              <a:buNone/>
            </a:pPr>
            <a:r>
              <a:t/>
            </a:r>
            <a:endParaRPr/>
          </a:p>
        </p:txBody>
      </p:sp>
      <p:pic>
        <p:nvPicPr>
          <p:cNvPr id="265" name="Google Shape;265;p21"/>
          <p:cNvPicPr preferRelativeResize="0"/>
          <p:nvPr/>
        </p:nvPicPr>
        <p:blipFill>
          <a:blip r:embed="rId3">
            <a:alphaModFix/>
          </a:blip>
          <a:stretch>
            <a:fillRect/>
          </a:stretch>
        </p:blipFill>
        <p:spPr>
          <a:xfrm>
            <a:off x="1081669" y="762425"/>
            <a:ext cx="6980666" cy="4009700"/>
          </a:xfrm>
          <a:prstGeom prst="rect">
            <a:avLst/>
          </a:prstGeom>
          <a:noFill/>
          <a:ln>
            <a:noFill/>
          </a:ln>
        </p:spPr>
      </p:pic>
      <p:pic>
        <p:nvPicPr>
          <p:cNvPr id="266" name="Google Shape;266;p21"/>
          <p:cNvPicPr preferRelativeResize="0"/>
          <p:nvPr/>
        </p:nvPicPr>
        <p:blipFill>
          <a:blip r:embed="rId4">
            <a:alphaModFix/>
          </a:blip>
          <a:stretch>
            <a:fillRect/>
          </a:stretch>
        </p:blipFill>
        <p:spPr>
          <a:xfrm>
            <a:off x="6036675" y="1242150"/>
            <a:ext cx="1653251" cy="90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idx="4294967295" type="body"/>
          </p:nvPr>
        </p:nvSpPr>
        <p:spPr>
          <a:xfrm>
            <a:off x="754492" y="987450"/>
            <a:ext cx="7348500" cy="3168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t>Data Collection </a:t>
            </a:r>
            <a:r>
              <a:rPr b="1" lang="en-GB" u="sng"/>
              <a:t>:</a:t>
            </a:r>
            <a:br>
              <a:rPr b="1" lang="en-GB" sz="1100">
                <a:solidFill>
                  <a:srgbClr val="000000"/>
                </a:solidFill>
                <a:latin typeface="Arial"/>
                <a:ea typeface="Arial"/>
                <a:cs typeface="Arial"/>
                <a:sym typeface="Arial"/>
              </a:rPr>
            </a:br>
            <a:r>
              <a:rPr lang="en-GB" sz="1100">
                <a:solidFill>
                  <a:srgbClr val="FFFFFF"/>
                </a:solidFill>
                <a:latin typeface="Arial"/>
                <a:ea typeface="Arial"/>
                <a:cs typeface="Arial"/>
                <a:sym typeface="Arial"/>
              </a:rPr>
              <a:t>We fetch</a:t>
            </a:r>
            <a:r>
              <a:rPr lang="en-GB" sz="1100">
                <a:solidFill>
                  <a:srgbClr val="FFFFFF"/>
                </a:solidFill>
                <a:latin typeface="Arial"/>
                <a:ea typeface="Arial"/>
                <a:cs typeface="Arial"/>
                <a:sym typeface="Arial"/>
              </a:rPr>
              <a:t> d</a:t>
            </a:r>
            <a:r>
              <a:rPr lang="en-GB" sz="1100">
                <a:solidFill>
                  <a:srgbClr val="FFFFFF"/>
                </a:solidFill>
                <a:latin typeface="Arial"/>
                <a:ea typeface="Arial"/>
                <a:cs typeface="Arial"/>
                <a:sym typeface="Arial"/>
              </a:rPr>
              <a:t>ata from various APIs : </a:t>
            </a:r>
            <a:endParaRPr sz="1100">
              <a:solidFill>
                <a:srgbClr val="FFFFFF"/>
              </a:solidFill>
              <a:latin typeface="Arial"/>
              <a:ea typeface="Arial"/>
              <a:cs typeface="Arial"/>
              <a:sym typeface="Arial"/>
            </a:endParaRPr>
          </a:p>
          <a:p>
            <a:pPr indent="-298450" lvl="1" marL="914400" rtl="0" algn="l">
              <a:spcBef>
                <a:spcPts val="1600"/>
              </a:spcBef>
              <a:spcAft>
                <a:spcPts val="0"/>
              </a:spcAft>
              <a:buClr>
                <a:srgbClr val="FFFFFF"/>
              </a:buClr>
              <a:buSzPts val="1100"/>
              <a:buFont typeface="Arial"/>
              <a:buChar char="○"/>
            </a:pPr>
            <a:r>
              <a:rPr b="1" lang="en-GB">
                <a:solidFill>
                  <a:srgbClr val="FFFFFF"/>
                </a:solidFill>
                <a:latin typeface="Arial"/>
                <a:ea typeface="Arial"/>
                <a:cs typeface="Arial"/>
                <a:sym typeface="Arial"/>
              </a:rPr>
              <a:t>Traffic flow data</a:t>
            </a:r>
            <a:r>
              <a:rPr lang="en-GB">
                <a:solidFill>
                  <a:srgbClr val="FFFFFF"/>
                </a:solidFill>
                <a:latin typeface="Arial"/>
                <a:ea typeface="Arial"/>
                <a:cs typeface="Arial"/>
                <a:sym typeface="Arial"/>
              </a:rPr>
              <a:t>: TomTom API</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b="1" lang="en-GB">
                <a:solidFill>
                  <a:srgbClr val="FFFFFF"/>
                </a:solidFill>
                <a:latin typeface="Arial"/>
                <a:ea typeface="Arial"/>
                <a:cs typeface="Arial"/>
                <a:sym typeface="Arial"/>
              </a:rPr>
              <a:t>Air Quality Index (AQI) data</a:t>
            </a:r>
            <a:r>
              <a:rPr lang="en-GB">
                <a:solidFill>
                  <a:srgbClr val="FFFFFF"/>
                </a:solidFill>
                <a:latin typeface="Arial"/>
                <a:ea typeface="Arial"/>
                <a:cs typeface="Arial"/>
                <a:sym typeface="Arial"/>
              </a:rPr>
              <a:t>: AQcin API</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b="1" lang="en-GB">
                <a:solidFill>
                  <a:srgbClr val="FFFFFF"/>
                </a:solidFill>
                <a:latin typeface="Arial"/>
                <a:ea typeface="Arial"/>
                <a:cs typeface="Arial"/>
                <a:sym typeface="Arial"/>
              </a:rPr>
              <a:t>Weather data</a:t>
            </a:r>
            <a:r>
              <a:rPr lang="en-GB">
                <a:solidFill>
                  <a:srgbClr val="FFFFFF"/>
                </a:solidFill>
                <a:latin typeface="Arial"/>
                <a:ea typeface="Arial"/>
                <a:cs typeface="Arial"/>
                <a:sym typeface="Arial"/>
              </a:rPr>
              <a:t>: Weather API</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b="1" lang="en-GB">
                <a:solidFill>
                  <a:srgbClr val="FFFFFF"/>
                </a:solidFill>
                <a:latin typeface="Arial"/>
                <a:ea typeface="Arial"/>
                <a:cs typeface="Arial"/>
                <a:sym typeface="Arial"/>
              </a:rPr>
              <a:t>Alternative routes</a:t>
            </a:r>
            <a:r>
              <a:rPr lang="en-GB">
                <a:solidFill>
                  <a:srgbClr val="FFFFFF"/>
                </a:solidFill>
                <a:latin typeface="Arial"/>
                <a:ea typeface="Arial"/>
                <a:cs typeface="Arial"/>
                <a:sym typeface="Arial"/>
              </a:rPr>
              <a:t>: Google Maps Directions API</a:t>
            </a:r>
            <a:endParaRPr>
              <a:solidFill>
                <a:srgbClr val="FFFFFF"/>
              </a:solidFill>
              <a:latin typeface="Arial"/>
              <a:ea typeface="Arial"/>
              <a:cs typeface="Arial"/>
              <a:sym typeface="Arial"/>
            </a:endParaRPr>
          </a:p>
          <a:p>
            <a:pPr indent="-298450" lvl="1" marL="914400" rtl="0" algn="l">
              <a:spcBef>
                <a:spcPts val="0"/>
              </a:spcBef>
              <a:spcAft>
                <a:spcPts val="0"/>
              </a:spcAft>
              <a:buClr>
                <a:srgbClr val="FFFFFF"/>
              </a:buClr>
              <a:buSzPts val="1100"/>
              <a:buFont typeface="Arial"/>
              <a:buChar char="○"/>
            </a:pPr>
            <a:r>
              <a:rPr b="1" lang="en-GB">
                <a:solidFill>
                  <a:srgbClr val="FFFFFF"/>
                </a:solidFill>
                <a:latin typeface="Arial"/>
                <a:ea typeface="Arial"/>
                <a:cs typeface="Arial"/>
                <a:sym typeface="Arial"/>
              </a:rPr>
              <a:t>Route generation</a:t>
            </a:r>
            <a:r>
              <a:rPr lang="en-GB">
                <a:solidFill>
                  <a:srgbClr val="FFFFFF"/>
                </a:solidFill>
                <a:latin typeface="Arial"/>
                <a:ea typeface="Arial"/>
                <a:cs typeface="Arial"/>
                <a:sym typeface="Arial"/>
              </a:rPr>
              <a:t>: OSRM</a:t>
            </a:r>
            <a:endParaRPr>
              <a:solidFill>
                <a:srgbClr val="FFFFFF"/>
              </a:solidFill>
              <a:latin typeface="Arial"/>
              <a:ea typeface="Arial"/>
              <a:cs typeface="Arial"/>
              <a:sym typeface="Arial"/>
            </a:endParaRPr>
          </a:p>
          <a:p>
            <a:pPr indent="0" lvl="0" marL="0" rtl="0" algn="l">
              <a:spcBef>
                <a:spcPts val="1200"/>
              </a:spcBef>
              <a:spcAft>
                <a:spcPts val="0"/>
              </a:spcAft>
              <a:buNone/>
            </a:pPr>
            <a:r>
              <a:rPr b="1" lang="en-GB" u="sng"/>
              <a:t>Preprocessing </a:t>
            </a:r>
            <a:r>
              <a:rPr b="1" lang="en-GB" u="sng"/>
              <a:t>:</a:t>
            </a:r>
            <a:endParaRPr b="1" u="sng"/>
          </a:p>
          <a:p>
            <a:pPr indent="-311150" lvl="0" marL="457200" rtl="0" algn="l">
              <a:spcBef>
                <a:spcPts val="1600"/>
              </a:spcBef>
              <a:spcAft>
                <a:spcPts val="0"/>
              </a:spcAft>
              <a:buSzPts val="1300"/>
              <a:buChar char="●"/>
            </a:pPr>
            <a:r>
              <a:rPr lang="en-GB"/>
              <a:t>The collected JSON data is parsed into structured data frames.</a:t>
            </a:r>
            <a:endParaRPr/>
          </a:p>
          <a:p>
            <a:pPr indent="-311150" lvl="0" marL="457200" rtl="0" algn="l">
              <a:spcBef>
                <a:spcPts val="0"/>
              </a:spcBef>
              <a:spcAft>
                <a:spcPts val="0"/>
              </a:spcAft>
              <a:buSzPts val="1300"/>
              <a:buChar char="●"/>
            </a:pPr>
            <a:r>
              <a:rPr lang="en-GB"/>
              <a:t>Data cleaning and encoding are performed as required.</a:t>
            </a:r>
            <a:endParaRPr/>
          </a:p>
          <a:p>
            <a:pPr indent="-311150" lvl="0" marL="457200" rtl="0" algn="l">
              <a:spcBef>
                <a:spcPts val="0"/>
              </a:spcBef>
              <a:spcAft>
                <a:spcPts val="0"/>
              </a:spcAft>
              <a:buSzPts val="1300"/>
              <a:buChar char="●"/>
            </a:pPr>
            <a:r>
              <a:rPr lang="en-GB"/>
              <a:t>Traffic, AQI, and weather data are merged to create a comprehensive dataset for the next Step.</a:t>
            </a:r>
            <a:endParaRPr/>
          </a:p>
        </p:txBody>
      </p:sp>
      <p:sp>
        <p:nvSpPr>
          <p:cNvPr id="272" name="Google Shape;272;p22"/>
          <p:cNvSpPr txBox="1"/>
          <p:nvPr/>
        </p:nvSpPr>
        <p:spPr>
          <a:xfrm>
            <a:off x="1861675" y="285075"/>
            <a:ext cx="578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Data Retrieval and Preprocessing :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idx="4294967295" type="body"/>
          </p:nvPr>
        </p:nvSpPr>
        <p:spPr>
          <a:xfrm>
            <a:off x="559517" y="4209100"/>
            <a:ext cx="7348500" cy="31686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1600"/>
              </a:spcAft>
              <a:buNone/>
            </a:pPr>
            <a:r>
              <a:rPr b="1" lang="en-GB" u="sng"/>
              <a:t>1000  pairs of coordinates </a:t>
            </a:r>
            <a:br>
              <a:rPr b="1" lang="en-GB" u="sng"/>
            </a:br>
            <a:r>
              <a:rPr b="1" lang="en-GB" u="sng"/>
              <a:t>Example : Mumbai to Pune</a:t>
            </a:r>
            <a:endParaRPr/>
          </a:p>
        </p:txBody>
      </p:sp>
      <p:sp>
        <p:nvSpPr>
          <p:cNvPr id="278" name="Google Shape;278;p23"/>
          <p:cNvSpPr txBox="1"/>
          <p:nvPr/>
        </p:nvSpPr>
        <p:spPr>
          <a:xfrm>
            <a:off x="1861675" y="285075"/>
            <a:ext cx="578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Data Retrieval and Preprocessing : </a:t>
            </a:r>
            <a:endParaRPr/>
          </a:p>
        </p:txBody>
      </p:sp>
      <p:pic>
        <p:nvPicPr>
          <p:cNvPr id="279" name="Google Shape;279;p23"/>
          <p:cNvPicPr preferRelativeResize="0"/>
          <p:nvPr/>
        </p:nvPicPr>
        <p:blipFill>
          <a:blip r:embed="rId3">
            <a:alphaModFix/>
          </a:blip>
          <a:stretch>
            <a:fillRect/>
          </a:stretch>
        </p:blipFill>
        <p:spPr>
          <a:xfrm>
            <a:off x="452750" y="987450"/>
            <a:ext cx="8238501" cy="294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idx="4294967295" type="body"/>
          </p:nvPr>
        </p:nvSpPr>
        <p:spPr>
          <a:xfrm>
            <a:off x="353575" y="843175"/>
            <a:ext cx="4846800" cy="3168600"/>
          </a:xfrm>
          <a:prstGeom prst="rect">
            <a:avLst/>
          </a:prstGeom>
          <a:ln>
            <a:noFill/>
          </a:ln>
        </p:spPr>
        <p:txBody>
          <a:bodyPr anchorCtr="0" anchor="t" bIns="91425" lIns="91425" spcFirstLastPara="1" rIns="91425" wrap="square" tIns="91425">
            <a:noAutofit/>
          </a:bodyPr>
          <a:lstStyle/>
          <a:p>
            <a:pPr indent="-304800" lvl="0" marL="457200" rtl="0" algn="l">
              <a:spcBef>
                <a:spcPts val="1200"/>
              </a:spcBef>
              <a:spcAft>
                <a:spcPts val="0"/>
              </a:spcAft>
              <a:buClr>
                <a:srgbClr val="FFFFFF"/>
              </a:buClr>
              <a:buSzPts val="1200"/>
              <a:buFont typeface="Arial"/>
              <a:buChar char="●"/>
            </a:pPr>
            <a:r>
              <a:rPr b="1" lang="en-GB" sz="1200">
                <a:solidFill>
                  <a:srgbClr val="FFFFFF"/>
                </a:solidFill>
                <a:latin typeface="Arial"/>
                <a:ea typeface="Arial"/>
                <a:cs typeface="Arial"/>
                <a:sym typeface="Arial"/>
              </a:rPr>
              <a:t>Assumptions: </a:t>
            </a:r>
            <a:r>
              <a:rPr lang="en-GB" sz="1200">
                <a:solidFill>
                  <a:srgbClr val="FFFFFF"/>
                </a:solidFill>
                <a:latin typeface="Arial"/>
                <a:ea typeface="Arial"/>
                <a:cs typeface="Arial"/>
                <a:sym typeface="Arial"/>
              </a:rPr>
              <a:t>The vehicle condition is good , Driver behavior </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b="1" lang="en-GB" sz="1200">
                <a:solidFill>
                  <a:srgbClr val="FFFFFF"/>
                </a:solidFill>
                <a:latin typeface="Arial"/>
                <a:ea typeface="Arial"/>
                <a:cs typeface="Arial"/>
                <a:sym typeface="Arial"/>
              </a:rPr>
              <a:t>Feature </a:t>
            </a:r>
            <a:r>
              <a:rPr b="1" lang="en-GB" sz="1200">
                <a:solidFill>
                  <a:srgbClr val="FFFFFF"/>
                </a:solidFill>
                <a:latin typeface="Arial"/>
                <a:ea typeface="Arial"/>
                <a:cs typeface="Arial"/>
                <a:sym typeface="Arial"/>
              </a:rPr>
              <a:t>Engineering</a:t>
            </a:r>
            <a:r>
              <a:rPr b="1" lang="en-GB" sz="1200">
                <a:solidFill>
                  <a:srgbClr val="FFFFFF"/>
                </a:solidFill>
                <a:latin typeface="Arial"/>
                <a:ea typeface="Arial"/>
                <a:cs typeface="Arial"/>
                <a:sym typeface="Arial"/>
              </a:rPr>
              <a:t> : </a:t>
            </a:r>
            <a:r>
              <a:rPr lang="en-GB" sz="1200">
                <a:solidFill>
                  <a:srgbClr val="FFFFFF"/>
                </a:solidFill>
                <a:latin typeface="Arial"/>
                <a:ea typeface="Arial"/>
                <a:cs typeface="Arial"/>
                <a:sym typeface="Arial"/>
              </a:rPr>
              <a:t>for the calculation of like idle time of the engine , feature </a:t>
            </a:r>
            <a:r>
              <a:rPr lang="en-GB" sz="1200">
                <a:solidFill>
                  <a:srgbClr val="FFFFFF"/>
                </a:solidFill>
                <a:latin typeface="Arial"/>
                <a:ea typeface="Arial"/>
                <a:cs typeface="Arial"/>
                <a:sym typeface="Arial"/>
              </a:rPr>
              <a:t>engineering</a:t>
            </a:r>
            <a:r>
              <a:rPr lang="en-GB" sz="1200">
                <a:solidFill>
                  <a:srgbClr val="FFFFFF"/>
                </a:solidFill>
                <a:latin typeface="Arial"/>
                <a:ea typeface="Arial"/>
                <a:cs typeface="Arial"/>
                <a:sym typeface="Arial"/>
              </a:rPr>
              <a:t> is being used.</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We employ a </a:t>
            </a:r>
            <a:r>
              <a:rPr b="1" lang="en-GB" sz="1200">
                <a:solidFill>
                  <a:srgbClr val="FFFFFF"/>
                </a:solidFill>
                <a:latin typeface="Arial"/>
                <a:ea typeface="Arial"/>
                <a:cs typeface="Arial"/>
                <a:sym typeface="Arial"/>
              </a:rPr>
              <a:t>KNN </a:t>
            </a:r>
            <a:r>
              <a:rPr lang="en-GB" sz="1200">
                <a:solidFill>
                  <a:srgbClr val="FFFFFF"/>
                </a:solidFill>
                <a:latin typeface="Arial"/>
                <a:ea typeface="Arial"/>
                <a:cs typeface="Arial"/>
                <a:sym typeface="Arial"/>
              </a:rPr>
              <a:t> for travel time estimation.</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b="1" lang="en-GB" sz="1200">
                <a:solidFill>
                  <a:srgbClr val="FFFFFF"/>
                </a:solidFill>
                <a:latin typeface="Arial"/>
                <a:ea typeface="Arial"/>
                <a:cs typeface="Arial"/>
                <a:sym typeface="Arial"/>
              </a:rPr>
              <a:t>Model Training Dataset:</a:t>
            </a:r>
            <a:br>
              <a:rPr b="1" lang="en-GB" sz="1200">
                <a:solidFill>
                  <a:srgbClr val="FFFFFF"/>
                </a:solidFill>
                <a:latin typeface="Arial"/>
                <a:ea typeface="Arial"/>
                <a:cs typeface="Arial"/>
                <a:sym typeface="Arial"/>
              </a:rPr>
            </a:br>
            <a:r>
              <a:rPr lang="en-GB" sz="1200">
                <a:solidFill>
                  <a:srgbClr val="FFFFFF"/>
                </a:solidFill>
                <a:latin typeface="Arial"/>
                <a:ea typeface="Arial"/>
                <a:cs typeface="Arial"/>
                <a:sym typeface="Arial"/>
              </a:rPr>
              <a:t>The dataset includes features such as:</a:t>
            </a:r>
            <a:endParaRPr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Latitude/longitude of points A and B</a:t>
            </a:r>
            <a:endParaRPr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Traffic density and average speed at points A and B</a:t>
            </a:r>
            <a:endParaRPr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Weather conditions at points A and B</a:t>
            </a:r>
            <a:endParaRPr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Haversine distance and route distance</a:t>
            </a:r>
            <a:endParaRPr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Time of day and day of the week</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b="1" lang="en-GB" sz="1200">
                <a:solidFill>
                  <a:srgbClr val="FFFFFF"/>
                </a:solidFill>
                <a:latin typeface="Arial"/>
                <a:ea typeface="Arial"/>
                <a:cs typeface="Arial"/>
                <a:sym typeface="Arial"/>
              </a:rPr>
              <a:t>Model Workflow:</a:t>
            </a:r>
            <a:endParaRPr b="1" sz="1200">
              <a:solidFill>
                <a:srgbClr val="FFFFFF"/>
              </a:solidFill>
              <a:latin typeface="Arial"/>
              <a:ea typeface="Arial"/>
              <a:cs typeface="Arial"/>
              <a:sym typeface="Arial"/>
            </a:endParaRPr>
          </a:p>
          <a:p>
            <a:pPr indent="-304800" lvl="1" marL="914400" rtl="0" algn="l">
              <a:spcBef>
                <a:spcPts val="0"/>
              </a:spcBef>
              <a:spcAft>
                <a:spcPts val="0"/>
              </a:spcAft>
              <a:buClr>
                <a:srgbClr val="FFFFFF"/>
              </a:buClr>
              <a:buSzPts val="1200"/>
              <a:buFont typeface="Arial"/>
              <a:buChar char="○"/>
            </a:pPr>
            <a:r>
              <a:rPr lang="en-GB" sz="1200">
                <a:solidFill>
                  <a:srgbClr val="FFFFFF"/>
                </a:solidFill>
                <a:latin typeface="Arial"/>
                <a:ea typeface="Arial"/>
                <a:cs typeface="Arial"/>
                <a:sym typeface="Arial"/>
              </a:rPr>
              <a:t>For each route, data about traffic and weather conditions at the start and end points is input into a pre-trained </a:t>
            </a:r>
            <a:r>
              <a:rPr b="1" lang="en-GB" sz="1200">
                <a:solidFill>
                  <a:srgbClr val="FFFFFF"/>
                </a:solidFill>
                <a:latin typeface="Arial"/>
                <a:ea typeface="Arial"/>
                <a:cs typeface="Arial"/>
                <a:sym typeface="Arial"/>
              </a:rPr>
              <a:t>KNN model</a:t>
            </a:r>
            <a:r>
              <a:rPr lang="en-GB" sz="1200">
                <a:solidFill>
                  <a:srgbClr val="FFFFFF"/>
                </a:solidFill>
                <a:latin typeface="Arial"/>
                <a:ea typeface="Arial"/>
                <a:cs typeface="Arial"/>
                <a:sym typeface="Arial"/>
              </a:rPr>
              <a:t> to estimate initial travel time.</a:t>
            </a:r>
            <a:endParaRPr sz="1200">
              <a:solidFill>
                <a:srgbClr val="FFFFFF"/>
              </a:solidFill>
              <a:latin typeface="Arial"/>
              <a:ea typeface="Arial"/>
              <a:cs typeface="Arial"/>
              <a:sym typeface="Arial"/>
            </a:endParaRPr>
          </a:p>
          <a:p>
            <a:pPr indent="0" lvl="0" marL="914400" rtl="0" algn="l">
              <a:spcBef>
                <a:spcPts val="1200"/>
              </a:spcBef>
              <a:spcAft>
                <a:spcPts val="1200"/>
              </a:spcAft>
              <a:buNone/>
            </a:pPr>
            <a:r>
              <a:t/>
            </a:r>
            <a:endParaRPr b="1" sz="1200" u="sng">
              <a:solidFill>
                <a:srgbClr val="FFFFFF"/>
              </a:solidFill>
            </a:endParaRPr>
          </a:p>
        </p:txBody>
      </p:sp>
      <p:sp>
        <p:nvSpPr>
          <p:cNvPr id="285" name="Google Shape;285;p24"/>
          <p:cNvSpPr txBox="1"/>
          <p:nvPr/>
        </p:nvSpPr>
        <p:spPr>
          <a:xfrm>
            <a:off x="1709275" y="208875"/>
            <a:ext cx="5780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lt1"/>
                </a:solidFill>
                <a:latin typeface="Montserrat"/>
                <a:ea typeface="Montserrat"/>
                <a:cs typeface="Montserrat"/>
                <a:sym typeface="Montserrat"/>
              </a:rPr>
              <a:t>KNN model for Calculating ETA : </a:t>
            </a:r>
            <a:endParaRPr/>
          </a:p>
        </p:txBody>
      </p:sp>
      <p:pic>
        <p:nvPicPr>
          <p:cNvPr id="286" name="Google Shape;286;p24"/>
          <p:cNvPicPr preferRelativeResize="0"/>
          <p:nvPr/>
        </p:nvPicPr>
        <p:blipFill>
          <a:blip r:embed="rId3">
            <a:alphaModFix/>
          </a:blip>
          <a:stretch>
            <a:fillRect/>
          </a:stretch>
        </p:blipFill>
        <p:spPr>
          <a:xfrm>
            <a:off x="5079525" y="1729325"/>
            <a:ext cx="3856150" cy="16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idx="4294967295" type="body"/>
          </p:nvPr>
        </p:nvSpPr>
        <p:spPr>
          <a:xfrm>
            <a:off x="320046" y="987450"/>
            <a:ext cx="5780700" cy="3168600"/>
          </a:xfrm>
          <a:prstGeom prst="rect">
            <a:avLst/>
          </a:prstGeom>
          <a:ln>
            <a:noFill/>
          </a:ln>
        </p:spPr>
        <p:txBody>
          <a:bodyPr anchorCtr="0" anchor="t" bIns="91425" lIns="91425" spcFirstLastPara="1" rIns="91425" wrap="square" tIns="91425">
            <a:noAutofit/>
          </a:bodyPr>
          <a:lstStyle/>
          <a:p>
            <a:pPr indent="0" lvl="0" marL="0" rtl="0" algn="l">
              <a:spcBef>
                <a:spcPts val="1400"/>
              </a:spcBef>
              <a:spcAft>
                <a:spcPts val="0"/>
              </a:spcAft>
              <a:buNone/>
            </a:pPr>
            <a:r>
              <a:rPr b="1" i="1" lang="en-GB">
                <a:solidFill>
                  <a:schemeClr val="lt1"/>
                </a:solidFill>
                <a:latin typeface="Arial"/>
                <a:ea typeface="Arial"/>
                <a:cs typeface="Arial"/>
                <a:sym typeface="Arial"/>
              </a:rPr>
              <a:t>A</a:t>
            </a:r>
            <a:r>
              <a:rPr b="1" i="1" lang="en-GB">
                <a:latin typeface="Arial"/>
                <a:ea typeface="Arial"/>
                <a:cs typeface="Arial"/>
                <a:sym typeface="Arial"/>
              </a:rPr>
              <a:t>* </a:t>
            </a:r>
            <a:r>
              <a:rPr b="1" i="1" lang="en-GB">
                <a:solidFill>
                  <a:schemeClr val="lt1"/>
                </a:solidFill>
                <a:latin typeface="Arial"/>
                <a:ea typeface="Arial"/>
                <a:cs typeface="Arial"/>
                <a:sym typeface="Arial"/>
              </a:rPr>
              <a:t>Algorithm :</a:t>
            </a:r>
            <a:endParaRPr b="1">
              <a:solidFill>
                <a:schemeClr val="lt1"/>
              </a:solidFill>
              <a:latin typeface="Arial"/>
              <a:ea typeface="Arial"/>
              <a:cs typeface="Arial"/>
              <a:sym typeface="Arial"/>
            </a:endParaRPr>
          </a:p>
          <a:p>
            <a:pPr indent="-311150" lvl="0" marL="457200" rtl="0" algn="l">
              <a:spcBef>
                <a:spcPts val="120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Pathfinding:</a:t>
            </a:r>
            <a:r>
              <a:rPr lang="en-GB">
                <a:solidFill>
                  <a:schemeClr val="lt1"/>
                </a:solidFill>
                <a:latin typeface="Arial"/>
                <a:ea typeface="Arial"/>
                <a:cs typeface="Arial"/>
                <a:sym typeface="Arial"/>
              </a:rPr>
              <a:t> Explore nodes using the cost function f(n)=g(n)+h(n)f(n) = g(n) + h(n)f(n)=g(n)+h(n), where g(n)g(n)g(n) is the actual cost, and h(n)h(n)h(n) is the heuristic.</a:t>
            </a:r>
            <a:endParaRPr>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Optimal Path:</a:t>
            </a:r>
            <a:r>
              <a:rPr lang="en-GB">
                <a:solidFill>
                  <a:schemeClr val="lt1"/>
                </a:solidFill>
                <a:latin typeface="Arial"/>
                <a:ea typeface="Arial"/>
                <a:cs typeface="Arial"/>
                <a:sym typeface="Arial"/>
              </a:rPr>
              <a:t> Continue until the goal is reached, reconstructing the shortest path</a:t>
            </a:r>
            <a:endParaRPr>
              <a:solidFill>
                <a:schemeClr val="lt1"/>
              </a:solidFill>
              <a:latin typeface="Arial"/>
              <a:ea typeface="Arial"/>
              <a:cs typeface="Arial"/>
              <a:sym typeface="Arial"/>
            </a:endParaRPr>
          </a:p>
          <a:p>
            <a:pPr indent="0" lvl="0" marL="457200" rtl="0" algn="l">
              <a:lnSpc>
                <a:spcPct val="100000"/>
              </a:lnSpc>
              <a:spcBef>
                <a:spcPts val="1200"/>
              </a:spcBef>
              <a:spcAft>
                <a:spcPts val="0"/>
              </a:spcAft>
              <a:buNone/>
            </a:pPr>
            <a:r>
              <a:t/>
            </a:r>
            <a:endParaRPr>
              <a:solidFill>
                <a:schemeClr val="lt1"/>
              </a:solidFill>
              <a:latin typeface="Arial"/>
              <a:ea typeface="Arial"/>
              <a:cs typeface="Arial"/>
              <a:sym typeface="Arial"/>
            </a:endParaRPr>
          </a:p>
          <a:p>
            <a:pPr indent="0" lvl="0" marL="0" rtl="0" algn="l">
              <a:spcBef>
                <a:spcPts val="0"/>
              </a:spcBef>
              <a:spcAft>
                <a:spcPts val="1600"/>
              </a:spcAft>
              <a:buNone/>
            </a:pPr>
            <a:r>
              <a:t/>
            </a:r>
            <a:endParaRPr sz="1100">
              <a:solidFill>
                <a:schemeClr val="lt1"/>
              </a:solidFill>
              <a:latin typeface="Arial"/>
              <a:ea typeface="Arial"/>
              <a:cs typeface="Arial"/>
              <a:sym typeface="Arial"/>
            </a:endParaRPr>
          </a:p>
        </p:txBody>
      </p:sp>
      <p:sp>
        <p:nvSpPr>
          <p:cNvPr id="292" name="Google Shape;292;p25"/>
          <p:cNvSpPr txBox="1"/>
          <p:nvPr/>
        </p:nvSpPr>
        <p:spPr>
          <a:xfrm>
            <a:off x="1709275" y="361275"/>
            <a:ext cx="578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latin typeface="Montserrat"/>
                <a:ea typeface="Montserrat"/>
                <a:cs typeface="Montserrat"/>
                <a:sym typeface="Montserrat"/>
              </a:rPr>
              <a:t>Selecting Shortest Route :- </a:t>
            </a:r>
            <a:endParaRPr/>
          </a:p>
        </p:txBody>
      </p:sp>
      <p:pic>
        <p:nvPicPr>
          <p:cNvPr id="293" name="Google Shape;293;p25"/>
          <p:cNvPicPr preferRelativeResize="0"/>
          <p:nvPr/>
        </p:nvPicPr>
        <p:blipFill>
          <a:blip r:embed="rId3">
            <a:alphaModFix/>
          </a:blip>
          <a:stretch>
            <a:fillRect/>
          </a:stretch>
        </p:blipFill>
        <p:spPr>
          <a:xfrm>
            <a:off x="1666700" y="3110325"/>
            <a:ext cx="3813852" cy="104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